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4" r:id="rId1"/>
  </p:sldMasterIdLst>
  <p:notesMasterIdLst>
    <p:notesMasterId r:id="rId28"/>
  </p:notesMasterIdLst>
  <p:sldIdLst>
    <p:sldId id="256" r:id="rId2"/>
    <p:sldId id="292" r:id="rId3"/>
    <p:sldId id="310" r:id="rId4"/>
    <p:sldId id="312" r:id="rId5"/>
    <p:sldId id="313" r:id="rId6"/>
    <p:sldId id="314" r:id="rId7"/>
    <p:sldId id="296" r:id="rId8"/>
    <p:sldId id="290" r:id="rId9"/>
    <p:sldId id="305" r:id="rId10"/>
    <p:sldId id="315" r:id="rId11"/>
    <p:sldId id="271" r:id="rId12"/>
    <p:sldId id="316" r:id="rId13"/>
    <p:sldId id="317" r:id="rId14"/>
    <p:sldId id="318" r:id="rId15"/>
    <p:sldId id="302" r:id="rId16"/>
    <p:sldId id="319" r:id="rId17"/>
    <p:sldId id="320" r:id="rId18"/>
    <p:sldId id="321" r:id="rId19"/>
    <p:sldId id="322" r:id="rId20"/>
    <p:sldId id="299" r:id="rId21"/>
    <p:sldId id="301" r:id="rId22"/>
    <p:sldId id="300" r:id="rId23"/>
    <p:sldId id="306" r:id="rId24"/>
    <p:sldId id="270" r:id="rId25"/>
    <p:sldId id="274" r:id="rId26"/>
    <p:sldId id="27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154" autoAdjust="0"/>
  </p:normalViewPr>
  <p:slideViewPr>
    <p:cSldViewPr snapToGrid="0">
      <p:cViewPr varScale="1">
        <p:scale>
          <a:sx n="72" d="100"/>
          <a:sy n="72" d="100"/>
        </p:scale>
        <p:origin x="4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06B2FF-3DC4-4700-ABFC-420829311C5F}" type="doc">
      <dgm:prSet loTypeId="urn:microsoft.com/office/officeart/2005/8/layout/hProcess9" loCatId="process" qsTypeId="urn:microsoft.com/office/officeart/2005/8/quickstyle/simple1" qsCatId="simple" csTypeId="urn:microsoft.com/office/officeart/2005/8/colors/accent3_3" csCatId="accent3" phldr="1"/>
      <dgm:spPr/>
    </dgm:pt>
    <dgm:pt modelId="{E76B880E-363D-4C3B-98A8-2F3CC05A54B0}">
      <dgm:prSet phldrT="[Text]" custT="1"/>
      <dgm:spPr/>
      <dgm:t>
        <a:bodyPr/>
        <a:lstStyle/>
        <a:p>
          <a:r>
            <a:rPr lang="en-US" sz="2000" dirty="0">
              <a:solidFill>
                <a:sysClr val="windowText" lastClr="000000"/>
              </a:solidFill>
            </a:rPr>
            <a:t>1955</a:t>
          </a:r>
          <a:r>
            <a:rPr lang="sr-Latn-RS" sz="2000" dirty="0">
              <a:solidFill>
                <a:sysClr val="windowText" lastClr="000000"/>
              </a:solidFill>
            </a:rPr>
            <a:t>. - </a:t>
          </a:r>
          <a:r>
            <a:rPr lang="en-US" sz="2000" dirty="0">
              <a:solidFill>
                <a:sysClr val="windowText" lastClr="000000"/>
              </a:solidFill>
            </a:rPr>
            <a:t>1965</a:t>
          </a:r>
          <a:r>
            <a:rPr lang="sr-Latn-RS" sz="2000" dirty="0">
              <a:solidFill>
                <a:sysClr val="windowText" lastClr="000000"/>
              </a:solidFill>
            </a:rPr>
            <a:t>.</a:t>
          </a:r>
        </a:p>
        <a:p>
          <a:r>
            <a:rPr lang="sr-Latn-RS" sz="2000" dirty="0">
              <a:solidFill>
                <a:sysClr val="windowText" lastClr="000000"/>
              </a:solidFill>
            </a:rPr>
            <a:t>pojava kognitivnih nauka</a:t>
          </a:r>
          <a:endParaRPr lang="en-US" sz="2000" dirty="0">
            <a:solidFill>
              <a:sysClr val="windowText" lastClr="000000"/>
            </a:solidFill>
          </a:endParaRPr>
        </a:p>
      </dgm:t>
    </dgm:pt>
    <dgm:pt modelId="{29A11957-3C67-49D6-AB92-BC7B1DA6D853}" type="parTrans" cxnId="{420AF40F-0516-4C95-84F3-6D2E2479FA5D}">
      <dgm:prSet/>
      <dgm:spPr/>
      <dgm:t>
        <a:bodyPr/>
        <a:lstStyle/>
        <a:p>
          <a:endParaRPr lang="en-US"/>
        </a:p>
      </dgm:t>
    </dgm:pt>
    <dgm:pt modelId="{BABC513B-B2CA-415B-86F5-9C1DC71F8CB7}" type="sibTrans" cxnId="{420AF40F-0516-4C95-84F3-6D2E2479FA5D}">
      <dgm:prSet/>
      <dgm:spPr/>
      <dgm:t>
        <a:bodyPr/>
        <a:lstStyle/>
        <a:p>
          <a:endParaRPr lang="en-US"/>
        </a:p>
      </dgm:t>
    </dgm:pt>
    <dgm:pt modelId="{98BA7297-D639-4EA9-9523-5AB5AAB38298}">
      <dgm:prSet phldrT="[Text]" custT="1"/>
      <dgm:spPr/>
      <dgm:t>
        <a:bodyPr/>
        <a:lstStyle/>
        <a:p>
          <a:r>
            <a:rPr lang="sr-Latn-RS" sz="2000" dirty="0">
              <a:solidFill>
                <a:sysClr val="windowText" lastClr="000000"/>
              </a:solidFill>
            </a:rPr>
            <a:t>tokom 1970tih</a:t>
          </a:r>
        </a:p>
        <a:p>
          <a:r>
            <a:rPr lang="sr-Latn-RS" sz="2000" dirty="0">
              <a:solidFill>
                <a:sysClr val="windowText" lastClr="000000"/>
              </a:solidFill>
            </a:rPr>
            <a:t>pojava "kognitivne revolucije"</a:t>
          </a:r>
          <a:endParaRPr lang="en-US" sz="2000" dirty="0">
            <a:solidFill>
              <a:sysClr val="windowText" lastClr="000000"/>
            </a:solidFill>
          </a:endParaRPr>
        </a:p>
      </dgm:t>
    </dgm:pt>
    <dgm:pt modelId="{56AD49C4-8C20-4419-BFCC-9F9AE5C6FB7B}" type="parTrans" cxnId="{DE26878D-6969-4484-A4BC-B5F44B397B0F}">
      <dgm:prSet/>
      <dgm:spPr/>
      <dgm:t>
        <a:bodyPr/>
        <a:lstStyle/>
        <a:p>
          <a:endParaRPr lang="en-US"/>
        </a:p>
      </dgm:t>
    </dgm:pt>
    <dgm:pt modelId="{FE03CA35-BE8D-4DAA-8BC0-EA8F9A412B0C}" type="sibTrans" cxnId="{DE26878D-6969-4484-A4BC-B5F44B397B0F}">
      <dgm:prSet/>
      <dgm:spPr/>
      <dgm:t>
        <a:bodyPr/>
        <a:lstStyle/>
        <a:p>
          <a:endParaRPr lang="en-US"/>
        </a:p>
      </dgm:t>
    </dgm:pt>
    <dgm:pt modelId="{93719D60-FCB7-4B8C-888B-EDC08EBCAE97}">
      <dgm:prSet phldrT="[Text]" custT="1"/>
      <dgm:spPr/>
      <dgm:t>
        <a:bodyPr/>
        <a:lstStyle/>
        <a:p>
          <a:r>
            <a:rPr lang="sr-Latn-RS" sz="2000" dirty="0">
              <a:solidFill>
                <a:sysClr val="windowText" lastClr="000000"/>
              </a:solidFill>
            </a:rPr>
            <a:t>tokom 1980tih</a:t>
          </a:r>
        </a:p>
        <a:p>
          <a:r>
            <a:rPr lang="sr-Latn-RS" sz="2000" b="1" dirty="0">
              <a:solidFill>
                <a:schemeClr val="tx1"/>
              </a:solidFill>
            </a:rPr>
            <a:t>evolucija</a:t>
          </a:r>
          <a:r>
            <a:rPr lang="sr-Latn-RS" sz="2000" b="1" dirty="0">
              <a:solidFill>
                <a:srgbClr val="FF3300"/>
              </a:solidFill>
            </a:rPr>
            <a:t> </a:t>
          </a:r>
          <a:r>
            <a:rPr lang="sr-Latn-RS" sz="2000" dirty="0">
              <a:solidFill>
                <a:sysClr val="windowText" lastClr="000000"/>
              </a:solidFill>
            </a:rPr>
            <a:t>kognitivno-bihejvioralnog pristupa; 5 tipova KBT</a:t>
          </a:r>
          <a:endParaRPr lang="en-US" sz="2000" dirty="0">
            <a:solidFill>
              <a:sysClr val="windowText" lastClr="000000"/>
            </a:solidFill>
          </a:endParaRPr>
        </a:p>
      </dgm:t>
    </dgm:pt>
    <dgm:pt modelId="{C6EAC717-625D-438C-80D4-654E617ED41B}" type="parTrans" cxnId="{DA485E3D-0C87-434F-A3B4-15112A5DCCA6}">
      <dgm:prSet/>
      <dgm:spPr/>
      <dgm:t>
        <a:bodyPr/>
        <a:lstStyle/>
        <a:p>
          <a:endParaRPr lang="en-US"/>
        </a:p>
      </dgm:t>
    </dgm:pt>
    <dgm:pt modelId="{19BA539A-6DE7-44AF-9415-456D4A1616A0}" type="sibTrans" cxnId="{DA485E3D-0C87-434F-A3B4-15112A5DCCA6}">
      <dgm:prSet/>
      <dgm:spPr/>
      <dgm:t>
        <a:bodyPr/>
        <a:lstStyle/>
        <a:p>
          <a:endParaRPr lang="en-US"/>
        </a:p>
      </dgm:t>
    </dgm:pt>
    <dgm:pt modelId="{F7A77458-D20E-4C21-A163-99955AD96E46}">
      <dgm:prSet custT="1"/>
      <dgm:spPr/>
      <dgm:t>
        <a:bodyPr/>
        <a:lstStyle/>
        <a:p>
          <a:r>
            <a:rPr lang="sr-Latn-RS" sz="2000">
              <a:solidFill>
                <a:sysClr val="windowText" lastClr="000000"/>
              </a:solidFill>
            </a:rPr>
            <a:t>21. vek</a:t>
          </a:r>
        </a:p>
        <a:p>
          <a:r>
            <a:rPr lang="sr-Latn-RS" sz="2000">
              <a:solidFill>
                <a:sysClr val="windowText" lastClr="000000"/>
              </a:solidFill>
            </a:rPr>
            <a:t>razvoj nove generacije KBT </a:t>
          </a:r>
          <a:endParaRPr lang="en-US" sz="2000">
            <a:solidFill>
              <a:sysClr val="windowText" lastClr="000000"/>
            </a:solidFill>
          </a:endParaRPr>
        </a:p>
      </dgm:t>
    </dgm:pt>
    <dgm:pt modelId="{7A9BDC8E-CF64-4783-A73C-F98922D754F6}" type="parTrans" cxnId="{0AB1E617-AF1E-4D79-900C-55E9DB37E781}">
      <dgm:prSet/>
      <dgm:spPr/>
      <dgm:t>
        <a:bodyPr/>
        <a:lstStyle/>
        <a:p>
          <a:endParaRPr lang="en-US"/>
        </a:p>
      </dgm:t>
    </dgm:pt>
    <dgm:pt modelId="{0192D720-49A1-406D-B91A-BECABB878FB9}" type="sibTrans" cxnId="{0AB1E617-AF1E-4D79-900C-55E9DB37E781}">
      <dgm:prSet/>
      <dgm:spPr/>
      <dgm:t>
        <a:bodyPr/>
        <a:lstStyle/>
        <a:p>
          <a:endParaRPr lang="en-US"/>
        </a:p>
      </dgm:t>
    </dgm:pt>
    <dgm:pt modelId="{FDAC09D2-3EFF-4F52-A25A-55B1E5FDCA12}">
      <dgm:prSet custT="1"/>
      <dgm:spPr/>
      <dgm:t>
        <a:bodyPr/>
        <a:lstStyle/>
        <a:p>
          <a:r>
            <a:rPr lang="sr-Latn-RS" sz="2000" dirty="0">
              <a:solidFill>
                <a:sysClr val="windowText" lastClr="000000"/>
              </a:solidFill>
            </a:rPr>
            <a:t>tokom 1990-tih</a:t>
          </a:r>
        </a:p>
        <a:p>
          <a:r>
            <a:rPr lang="sr-Latn-RS" sz="2000" dirty="0">
              <a:solidFill>
                <a:sysClr val="windowText" lastClr="000000"/>
              </a:solidFill>
            </a:rPr>
            <a:t>razgranavanje, </a:t>
          </a:r>
          <a:r>
            <a:rPr lang="sr-Latn-RS" sz="2000" dirty="0" smtClean="0">
              <a:solidFill>
                <a:sysClr val="windowText" lastClr="000000"/>
              </a:solidFill>
            </a:rPr>
            <a:t>preko </a:t>
          </a:r>
          <a:r>
            <a:rPr lang="sr-Latn-RS" sz="2000" dirty="0">
              <a:solidFill>
                <a:sysClr val="windowText" lastClr="000000"/>
              </a:solidFill>
            </a:rPr>
            <a:t>20 tipova KBT</a:t>
          </a:r>
          <a:endParaRPr lang="en-US" sz="2000" dirty="0">
            <a:solidFill>
              <a:sysClr val="windowText" lastClr="000000"/>
            </a:solidFill>
          </a:endParaRPr>
        </a:p>
      </dgm:t>
    </dgm:pt>
    <dgm:pt modelId="{E5CE80CE-0EF5-4889-9411-998D263A729B}" type="parTrans" cxnId="{8BC4492E-2635-4D79-B2C9-F4C4973D6A8C}">
      <dgm:prSet/>
      <dgm:spPr/>
      <dgm:t>
        <a:bodyPr/>
        <a:lstStyle/>
        <a:p>
          <a:endParaRPr lang="en-US"/>
        </a:p>
      </dgm:t>
    </dgm:pt>
    <dgm:pt modelId="{AD0E534B-9DB4-4289-A5F4-A874A1A833DA}" type="sibTrans" cxnId="{8BC4492E-2635-4D79-B2C9-F4C4973D6A8C}">
      <dgm:prSet/>
      <dgm:spPr/>
      <dgm:t>
        <a:bodyPr/>
        <a:lstStyle/>
        <a:p>
          <a:endParaRPr lang="en-US"/>
        </a:p>
      </dgm:t>
    </dgm:pt>
    <dgm:pt modelId="{B825C8A9-0754-4320-93B7-27B8ED7BE778}" type="pres">
      <dgm:prSet presAssocID="{6406B2FF-3DC4-4700-ABFC-420829311C5F}" presName="CompostProcess" presStyleCnt="0">
        <dgm:presLayoutVars>
          <dgm:dir/>
          <dgm:resizeHandles val="exact"/>
        </dgm:presLayoutVars>
      </dgm:prSet>
      <dgm:spPr/>
    </dgm:pt>
    <dgm:pt modelId="{F7F604C3-BC64-4892-B42A-7B89D0081CCD}" type="pres">
      <dgm:prSet presAssocID="{6406B2FF-3DC4-4700-ABFC-420829311C5F}" presName="arrow" presStyleLbl="bgShp" presStyleIdx="0" presStyleCnt="1"/>
      <dgm:spPr/>
    </dgm:pt>
    <dgm:pt modelId="{5C3278B9-CA9D-4FAB-A0FA-12E1629BD477}" type="pres">
      <dgm:prSet presAssocID="{6406B2FF-3DC4-4700-ABFC-420829311C5F}" presName="linearProcess" presStyleCnt="0"/>
      <dgm:spPr/>
    </dgm:pt>
    <dgm:pt modelId="{75E44FE1-2DC6-4E49-A6A2-5FD8BD289326}" type="pres">
      <dgm:prSet presAssocID="{E76B880E-363D-4C3B-98A8-2F3CC05A54B0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0BC69A-3CA3-4840-A4C5-68DD9E13A287}" type="pres">
      <dgm:prSet presAssocID="{BABC513B-B2CA-415B-86F5-9C1DC71F8CB7}" presName="sibTrans" presStyleCnt="0"/>
      <dgm:spPr/>
    </dgm:pt>
    <dgm:pt modelId="{0209FADF-6197-4DE2-9A73-194FD887B5F3}" type="pres">
      <dgm:prSet presAssocID="{98BA7297-D639-4EA9-9523-5AB5AAB38298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3C1219-58DF-4AF8-908C-5CE8C045F473}" type="pres">
      <dgm:prSet presAssocID="{FE03CA35-BE8D-4DAA-8BC0-EA8F9A412B0C}" presName="sibTrans" presStyleCnt="0"/>
      <dgm:spPr/>
    </dgm:pt>
    <dgm:pt modelId="{ED1E1789-09BA-4212-A2F8-49D2AA6CEF8B}" type="pres">
      <dgm:prSet presAssocID="{93719D60-FCB7-4B8C-888B-EDC08EBCAE97}" presName="textNode" presStyleLbl="node1" presStyleIdx="2" presStyleCnt="5" custScaleY="1288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F171DE-68AB-467E-B2C8-BDA5E6A97DAF}" type="pres">
      <dgm:prSet presAssocID="{19BA539A-6DE7-44AF-9415-456D4A1616A0}" presName="sibTrans" presStyleCnt="0"/>
      <dgm:spPr/>
    </dgm:pt>
    <dgm:pt modelId="{362EF573-3A5A-492B-A45A-D86A1BEB099E}" type="pres">
      <dgm:prSet presAssocID="{FDAC09D2-3EFF-4F52-A25A-55B1E5FDCA12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9BC980-B7C3-4EE7-84A7-0EB118F19B63}" type="pres">
      <dgm:prSet presAssocID="{AD0E534B-9DB4-4289-A5F4-A874A1A833DA}" presName="sibTrans" presStyleCnt="0"/>
      <dgm:spPr/>
    </dgm:pt>
    <dgm:pt modelId="{6286E4F6-0A80-489B-B6A1-EC062BCC3CA3}" type="pres">
      <dgm:prSet presAssocID="{F7A77458-D20E-4C21-A163-99955AD96E46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BC4492E-2635-4D79-B2C9-F4C4973D6A8C}" srcId="{6406B2FF-3DC4-4700-ABFC-420829311C5F}" destId="{FDAC09D2-3EFF-4F52-A25A-55B1E5FDCA12}" srcOrd="3" destOrd="0" parTransId="{E5CE80CE-0EF5-4889-9411-998D263A729B}" sibTransId="{AD0E534B-9DB4-4289-A5F4-A874A1A833DA}"/>
    <dgm:cxn modelId="{DA485E3D-0C87-434F-A3B4-15112A5DCCA6}" srcId="{6406B2FF-3DC4-4700-ABFC-420829311C5F}" destId="{93719D60-FCB7-4B8C-888B-EDC08EBCAE97}" srcOrd="2" destOrd="0" parTransId="{C6EAC717-625D-438C-80D4-654E617ED41B}" sibTransId="{19BA539A-6DE7-44AF-9415-456D4A1616A0}"/>
    <dgm:cxn modelId="{DE26878D-6969-4484-A4BC-B5F44B397B0F}" srcId="{6406B2FF-3DC4-4700-ABFC-420829311C5F}" destId="{98BA7297-D639-4EA9-9523-5AB5AAB38298}" srcOrd="1" destOrd="0" parTransId="{56AD49C4-8C20-4419-BFCC-9F9AE5C6FB7B}" sibTransId="{FE03CA35-BE8D-4DAA-8BC0-EA8F9A412B0C}"/>
    <dgm:cxn modelId="{0AB1E617-AF1E-4D79-900C-55E9DB37E781}" srcId="{6406B2FF-3DC4-4700-ABFC-420829311C5F}" destId="{F7A77458-D20E-4C21-A163-99955AD96E46}" srcOrd="4" destOrd="0" parTransId="{7A9BDC8E-CF64-4783-A73C-F98922D754F6}" sibTransId="{0192D720-49A1-406D-B91A-BECABB878FB9}"/>
    <dgm:cxn modelId="{5BADBAD9-857A-4220-A49A-E6CCCA422CDA}" type="presOf" srcId="{FDAC09D2-3EFF-4F52-A25A-55B1E5FDCA12}" destId="{362EF573-3A5A-492B-A45A-D86A1BEB099E}" srcOrd="0" destOrd="0" presId="urn:microsoft.com/office/officeart/2005/8/layout/hProcess9"/>
    <dgm:cxn modelId="{147A3596-A9D3-4B88-AA71-EAF037B6006B}" type="presOf" srcId="{6406B2FF-3DC4-4700-ABFC-420829311C5F}" destId="{B825C8A9-0754-4320-93B7-27B8ED7BE778}" srcOrd="0" destOrd="0" presId="urn:microsoft.com/office/officeart/2005/8/layout/hProcess9"/>
    <dgm:cxn modelId="{420AF40F-0516-4C95-84F3-6D2E2479FA5D}" srcId="{6406B2FF-3DC4-4700-ABFC-420829311C5F}" destId="{E76B880E-363D-4C3B-98A8-2F3CC05A54B0}" srcOrd="0" destOrd="0" parTransId="{29A11957-3C67-49D6-AB92-BC7B1DA6D853}" sibTransId="{BABC513B-B2CA-415B-86F5-9C1DC71F8CB7}"/>
    <dgm:cxn modelId="{4BE6B3C6-6608-4A56-BD7D-4EBC7136262B}" type="presOf" srcId="{E76B880E-363D-4C3B-98A8-2F3CC05A54B0}" destId="{75E44FE1-2DC6-4E49-A6A2-5FD8BD289326}" srcOrd="0" destOrd="0" presId="urn:microsoft.com/office/officeart/2005/8/layout/hProcess9"/>
    <dgm:cxn modelId="{E27158E7-89D6-4233-B7AC-9DFD90B74757}" type="presOf" srcId="{98BA7297-D639-4EA9-9523-5AB5AAB38298}" destId="{0209FADF-6197-4DE2-9A73-194FD887B5F3}" srcOrd="0" destOrd="0" presId="urn:microsoft.com/office/officeart/2005/8/layout/hProcess9"/>
    <dgm:cxn modelId="{74B2D8AC-A229-49D8-9CA9-D151E41E2BE4}" type="presOf" srcId="{F7A77458-D20E-4C21-A163-99955AD96E46}" destId="{6286E4F6-0A80-489B-B6A1-EC062BCC3CA3}" srcOrd="0" destOrd="0" presId="urn:microsoft.com/office/officeart/2005/8/layout/hProcess9"/>
    <dgm:cxn modelId="{BC9C5E79-C374-4BF6-BA5D-FCE85A3893EE}" type="presOf" srcId="{93719D60-FCB7-4B8C-888B-EDC08EBCAE97}" destId="{ED1E1789-09BA-4212-A2F8-49D2AA6CEF8B}" srcOrd="0" destOrd="0" presId="urn:microsoft.com/office/officeart/2005/8/layout/hProcess9"/>
    <dgm:cxn modelId="{7D9A0652-CC06-4FAC-985D-CDBF21FA5E3B}" type="presParOf" srcId="{B825C8A9-0754-4320-93B7-27B8ED7BE778}" destId="{F7F604C3-BC64-4892-B42A-7B89D0081CCD}" srcOrd="0" destOrd="0" presId="urn:microsoft.com/office/officeart/2005/8/layout/hProcess9"/>
    <dgm:cxn modelId="{151F0C8C-B684-497D-9538-50599DB603B0}" type="presParOf" srcId="{B825C8A9-0754-4320-93B7-27B8ED7BE778}" destId="{5C3278B9-CA9D-4FAB-A0FA-12E1629BD477}" srcOrd="1" destOrd="0" presId="urn:microsoft.com/office/officeart/2005/8/layout/hProcess9"/>
    <dgm:cxn modelId="{E0403A13-690E-4B69-8DFF-E2AC83E96764}" type="presParOf" srcId="{5C3278B9-CA9D-4FAB-A0FA-12E1629BD477}" destId="{75E44FE1-2DC6-4E49-A6A2-5FD8BD289326}" srcOrd="0" destOrd="0" presId="urn:microsoft.com/office/officeart/2005/8/layout/hProcess9"/>
    <dgm:cxn modelId="{051C91C0-5135-4FA8-BC32-26FA397AAE53}" type="presParOf" srcId="{5C3278B9-CA9D-4FAB-A0FA-12E1629BD477}" destId="{C60BC69A-3CA3-4840-A4C5-68DD9E13A287}" srcOrd="1" destOrd="0" presId="urn:microsoft.com/office/officeart/2005/8/layout/hProcess9"/>
    <dgm:cxn modelId="{BB7E1956-509F-41B9-8A65-52C546A2274E}" type="presParOf" srcId="{5C3278B9-CA9D-4FAB-A0FA-12E1629BD477}" destId="{0209FADF-6197-4DE2-9A73-194FD887B5F3}" srcOrd="2" destOrd="0" presId="urn:microsoft.com/office/officeart/2005/8/layout/hProcess9"/>
    <dgm:cxn modelId="{39DE9831-6CDF-496C-802D-DBD2319C3F9B}" type="presParOf" srcId="{5C3278B9-CA9D-4FAB-A0FA-12E1629BD477}" destId="{F43C1219-58DF-4AF8-908C-5CE8C045F473}" srcOrd="3" destOrd="0" presId="urn:microsoft.com/office/officeart/2005/8/layout/hProcess9"/>
    <dgm:cxn modelId="{FBC4CCCD-BC37-4641-8C39-7FD97F271E7D}" type="presParOf" srcId="{5C3278B9-CA9D-4FAB-A0FA-12E1629BD477}" destId="{ED1E1789-09BA-4212-A2F8-49D2AA6CEF8B}" srcOrd="4" destOrd="0" presId="urn:microsoft.com/office/officeart/2005/8/layout/hProcess9"/>
    <dgm:cxn modelId="{16192626-F4F6-4661-9879-6651D96E6BCD}" type="presParOf" srcId="{5C3278B9-CA9D-4FAB-A0FA-12E1629BD477}" destId="{8DF171DE-68AB-467E-B2C8-BDA5E6A97DAF}" srcOrd="5" destOrd="0" presId="urn:microsoft.com/office/officeart/2005/8/layout/hProcess9"/>
    <dgm:cxn modelId="{8D75581F-4DFE-4EC3-B351-D686DD3961A8}" type="presParOf" srcId="{5C3278B9-CA9D-4FAB-A0FA-12E1629BD477}" destId="{362EF573-3A5A-492B-A45A-D86A1BEB099E}" srcOrd="6" destOrd="0" presId="urn:microsoft.com/office/officeart/2005/8/layout/hProcess9"/>
    <dgm:cxn modelId="{C88ED2B2-2BAF-40CD-8EF3-523248001FEA}" type="presParOf" srcId="{5C3278B9-CA9D-4FAB-A0FA-12E1629BD477}" destId="{D79BC980-B7C3-4EE7-84A7-0EB118F19B63}" srcOrd="7" destOrd="0" presId="urn:microsoft.com/office/officeart/2005/8/layout/hProcess9"/>
    <dgm:cxn modelId="{BF05453D-2240-4A62-8284-A34513D3E89F}" type="presParOf" srcId="{5C3278B9-CA9D-4FAB-A0FA-12E1629BD477}" destId="{6286E4F6-0A80-489B-B6A1-EC062BCC3CA3}" srcOrd="8" destOrd="0" presId="urn:microsoft.com/office/officeart/2005/8/layout/hProcess9"/>
  </dgm:cxnLst>
  <dgm:bg/>
  <dgm:whole>
    <a:ln w="12700">
      <a:solidFill>
        <a:schemeClr val="tx1">
          <a:lumMod val="50000"/>
          <a:lumOff val="50000"/>
        </a:schemeClr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A6A96C-BB39-466A-8F18-DD4ED0D36408}" type="doc">
      <dgm:prSet loTypeId="urn:microsoft.com/office/officeart/2005/8/layout/process2" loCatId="process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ACBFEAC8-B4AC-491C-9914-825F636FA070}">
      <dgm:prSet phldrT="[Text]" custT="1"/>
      <dgm:spPr/>
      <dgm:t>
        <a:bodyPr/>
        <a:lstStyle/>
        <a:p>
          <a:pPr algn="ctr"/>
          <a:r>
            <a:rPr lang="sr-Latn-RS" sz="2000" b="1" dirty="0">
              <a:solidFill>
                <a:sysClr val="windowText" lastClr="000000"/>
              </a:solidFill>
            </a:rPr>
            <a:t>negativne automatske misli</a:t>
          </a:r>
        </a:p>
        <a:p>
          <a:pPr algn="ctr"/>
          <a:r>
            <a:rPr lang="sr-Latn-RS" sz="2000" dirty="0">
              <a:solidFill>
                <a:sysClr val="windowText" lastClr="000000"/>
              </a:solidFill>
            </a:rPr>
            <a:t>(Dosadan sam. Pričam gluposti. Smaram društvo. Ne znam šta da kažem.) </a:t>
          </a:r>
          <a:endParaRPr lang="en-US" sz="2000" dirty="0">
            <a:solidFill>
              <a:sysClr val="windowText" lastClr="000000"/>
            </a:solidFill>
          </a:endParaRPr>
        </a:p>
      </dgm:t>
    </dgm:pt>
    <dgm:pt modelId="{570FD4E6-EBDD-46A7-85D1-558BA8B8A3DB}" type="parTrans" cxnId="{0F1EF2A1-522B-4494-93AD-D6B29822E9C6}">
      <dgm:prSet/>
      <dgm:spPr/>
      <dgm:t>
        <a:bodyPr/>
        <a:lstStyle/>
        <a:p>
          <a:endParaRPr lang="en-US"/>
        </a:p>
      </dgm:t>
    </dgm:pt>
    <dgm:pt modelId="{42385858-19B5-4AA3-A4AE-C3E6B1D2A491}" type="sibTrans" cxnId="{0F1EF2A1-522B-4494-93AD-D6B29822E9C6}">
      <dgm:prSet/>
      <dgm:spPr/>
      <dgm:t>
        <a:bodyPr/>
        <a:lstStyle/>
        <a:p>
          <a:endParaRPr lang="en-US"/>
        </a:p>
      </dgm:t>
    </dgm:pt>
    <dgm:pt modelId="{F6C83203-9B3D-46A3-BEE1-C891E3E7EB32}">
      <dgm:prSet phldrT="[Text]" custT="1"/>
      <dgm:spPr/>
      <dgm:t>
        <a:bodyPr/>
        <a:lstStyle/>
        <a:p>
          <a:r>
            <a:rPr lang="sr-Latn-RS" sz="2000" b="1" dirty="0">
              <a:solidFill>
                <a:sysClr val="windowText" lastClr="000000"/>
              </a:solidFill>
            </a:rPr>
            <a:t>disfunkcionalne pretpostavke</a:t>
          </a:r>
        </a:p>
        <a:p>
          <a:r>
            <a:rPr lang="sr-Latn-RS" sz="2000" dirty="0">
              <a:solidFill>
                <a:sysClr val="windowText" lastClr="000000"/>
              </a:solidFill>
            </a:rPr>
            <a:t>(Ako budem uspešan u društvu, onda me drugi neće odbaciti. Moram biti zabavan drugima.)</a:t>
          </a:r>
          <a:endParaRPr lang="en-US" sz="2000" dirty="0">
            <a:solidFill>
              <a:sysClr val="windowText" lastClr="000000"/>
            </a:solidFill>
          </a:endParaRPr>
        </a:p>
      </dgm:t>
    </dgm:pt>
    <dgm:pt modelId="{6D6DC4EB-58C0-4351-A3E6-85F46DA782CC}" type="parTrans" cxnId="{C447865B-E5F3-4404-BCD2-DECE59158C53}">
      <dgm:prSet/>
      <dgm:spPr/>
      <dgm:t>
        <a:bodyPr/>
        <a:lstStyle/>
        <a:p>
          <a:endParaRPr lang="en-US"/>
        </a:p>
      </dgm:t>
    </dgm:pt>
    <dgm:pt modelId="{C0D30B06-FA7B-46B0-9F6B-66C2C8D68CCF}" type="sibTrans" cxnId="{C447865B-E5F3-4404-BCD2-DECE59158C53}">
      <dgm:prSet/>
      <dgm:spPr/>
      <dgm:t>
        <a:bodyPr/>
        <a:lstStyle/>
        <a:p>
          <a:endParaRPr lang="en-US"/>
        </a:p>
      </dgm:t>
    </dgm:pt>
    <dgm:pt modelId="{D77C25E4-A4C8-42E8-B363-F481099D723C}">
      <dgm:prSet phldrT="[Text]"/>
      <dgm:spPr/>
      <dgm:t>
        <a:bodyPr/>
        <a:lstStyle/>
        <a:p>
          <a:r>
            <a:rPr lang="sr-Latn-RS" b="1">
              <a:solidFill>
                <a:sysClr val="windowText" lastClr="000000"/>
              </a:solidFill>
            </a:rPr>
            <a:t>KOGNITIVNE SHEME</a:t>
          </a:r>
        </a:p>
        <a:p>
          <a:r>
            <a:rPr lang="sr-Latn-RS" b="1">
              <a:solidFill>
                <a:sysClr val="windowText" lastClr="000000"/>
              </a:solidFill>
            </a:rPr>
            <a:t>ključna uverenja</a:t>
          </a:r>
        </a:p>
        <a:p>
          <a:r>
            <a:rPr lang="sr-Latn-RS">
              <a:solidFill>
                <a:sysClr val="windowText" lastClr="000000"/>
              </a:solidFill>
            </a:rPr>
            <a:t>(Ja sam beskoristan. Ja sam bezvredan.)</a:t>
          </a:r>
          <a:endParaRPr lang="en-US">
            <a:solidFill>
              <a:sysClr val="windowText" lastClr="000000"/>
            </a:solidFill>
          </a:endParaRPr>
        </a:p>
      </dgm:t>
    </dgm:pt>
    <dgm:pt modelId="{CE89C1DB-5354-4E7F-B6A4-97E2161045FF}" type="parTrans" cxnId="{F64F8D2F-10FE-4A99-A28F-1C0D44832E54}">
      <dgm:prSet/>
      <dgm:spPr/>
      <dgm:t>
        <a:bodyPr/>
        <a:lstStyle/>
        <a:p>
          <a:endParaRPr lang="en-US"/>
        </a:p>
      </dgm:t>
    </dgm:pt>
    <dgm:pt modelId="{CEC1147A-9CF7-4534-A154-3B0C97DA3D78}" type="sibTrans" cxnId="{F64F8D2F-10FE-4A99-A28F-1C0D44832E54}">
      <dgm:prSet/>
      <dgm:spPr/>
      <dgm:t>
        <a:bodyPr/>
        <a:lstStyle/>
        <a:p>
          <a:endParaRPr lang="en-US"/>
        </a:p>
      </dgm:t>
    </dgm:pt>
    <dgm:pt modelId="{0A47E643-7221-4FE9-837E-5FFCDDAA2728}" type="pres">
      <dgm:prSet presAssocID="{C3A6A96C-BB39-466A-8F18-DD4ED0D36408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F622B15-6FEF-4B1E-8497-2EB0C15C5E1E}" type="pres">
      <dgm:prSet presAssocID="{ACBFEAC8-B4AC-491C-9914-825F636FA07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837F39-7496-4B92-816B-1C758EDFB35F}" type="pres">
      <dgm:prSet presAssocID="{42385858-19B5-4AA3-A4AE-C3E6B1D2A491}" presName="sibTrans" presStyleLbl="sibTrans2D1" presStyleIdx="0" presStyleCnt="2"/>
      <dgm:spPr/>
      <dgm:t>
        <a:bodyPr/>
        <a:lstStyle/>
        <a:p>
          <a:endParaRPr lang="en-US"/>
        </a:p>
      </dgm:t>
    </dgm:pt>
    <dgm:pt modelId="{3C3F600E-52AD-41AB-B95C-B8A86C507469}" type="pres">
      <dgm:prSet presAssocID="{42385858-19B5-4AA3-A4AE-C3E6B1D2A491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F2E8E0E7-57FF-406F-8C9D-7B7F0208D71E}" type="pres">
      <dgm:prSet presAssocID="{F6C83203-9B3D-46A3-BEE1-C891E3E7EB3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DEE7CF-D5CD-435A-B54E-49C9487180DF}" type="pres">
      <dgm:prSet presAssocID="{C0D30B06-FA7B-46B0-9F6B-66C2C8D68CCF}" presName="sibTrans" presStyleLbl="sibTrans2D1" presStyleIdx="1" presStyleCnt="2"/>
      <dgm:spPr/>
      <dgm:t>
        <a:bodyPr/>
        <a:lstStyle/>
        <a:p>
          <a:endParaRPr lang="en-US"/>
        </a:p>
      </dgm:t>
    </dgm:pt>
    <dgm:pt modelId="{C6AB6D60-F851-4CC1-B7AA-F9E2A55D0191}" type="pres">
      <dgm:prSet presAssocID="{C0D30B06-FA7B-46B0-9F6B-66C2C8D68CCF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B95276D-9557-4C25-8A5C-C891797336F2}" type="pres">
      <dgm:prSet presAssocID="{D77C25E4-A4C8-42E8-B363-F481099D723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0D52119-074B-4DAB-8662-1F763C27D383}" type="presOf" srcId="{D77C25E4-A4C8-42E8-B363-F481099D723C}" destId="{AB95276D-9557-4C25-8A5C-C891797336F2}" srcOrd="0" destOrd="0" presId="urn:microsoft.com/office/officeart/2005/8/layout/process2"/>
    <dgm:cxn modelId="{C447865B-E5F3-4404-BCD2-DECE59158C53}" srcId="{C3A6A96C-BB39-466A-8F18-DD4ED0D36408}" destId="{F6C83203-9B3D-46A3-BEE1-C891E3E7EB32}" srcOrd="1" destOrd="0" parTransId="{6D6DC4EB-58C0-4351-A3E6-85F46DA782CC}" sibTransId="{C0D30B06-FA7B-46B0-9F6B-66C2C8D68CCF}"/>
    <dgm:cxn modelId="{F64F8D2F-10FE-4A99-A28F-1C0D44832E54}" srcId="{C3A6A96C-BB39-466A-8F18-DD4ED0D36408}" destId="{D77C25E4-A4C8-42E8-B363-F481099D723C}" srcOrd="2" destOrd="0" parTransId="{CE89C1DB-5354-4E7F-B6A4-97E2161045FF}" sibTransId="{CEC1147A-9CF7-4534-A154-3B0C97DA3D78}"/>
    <dgm:cxn modelId="{7D8B7605-1FAC-43B3-BA79-5F91472B958B}" type="presOf" srcId="{C3A6A96C-BB39-466A-8F18-DD4ED0D36408}" destId="{0A47E643-7221-4FE9-837E-5FFCDDAA2728}" srcOrd="0" destOrd="0" presId="urn:microsoft.com/office/officeart/2005/8/layout/process2"/>
    <dgm:cxn modelId="{45020A42-C1D9-4DCE-8083-216422DE15DD}" type="presOf" srcId="{C0D30B06-FA7B-46B0-9F6B-66C2C8D68CCF}" destId="{C6AB6D60-F851-4CC1-B7AA-F9E2A55D0191}" srcOrd="1" destOrd="0" presId="urn:microsoft.com/office/officeart/2005/8/layout/process2"/>
    <dgm:cxn modelId="{0F1EF2A1-522B-4494-93AD-D6B29822E9C6}" srcId="{C3A6A96C-BB39-466A-8F18-DD4ED0D36408}" destId="{ACBFEAC8-B4AC-491C-9914-825F636FA070}" srcOrd="0" destOrd="0" parTransId="{570FD4E6-EBDD-46A7-85D1-558BA8B8A3DB}" sibTransId="{42385858-19B5-4AA3-A4AE-C3E6B1D2A491}"/>
    <dgm:cxn modelId="{88A22CCE-CC68-4D1E-B009-C3C52A07ED68}" type="presOf" srcId="{ACBFEAC8-B4AC-491C-9914-825F636FA070}" destId="{8F622B15-6FEF-4B1E-8497-2EB0C15C5E1E}" srcOrd="0" destOrd="0" presId="urn:microsoft.com/office/officeart/2005/8/layout/process2"/>
    <dgm:cxn modelId="{B7D4F40A-472D-47A1-AC45-A139E56FA13F}" type="presOf" srcId="{42385858-19B5-4AA3-A4AE-C3E6B1D2A491}" destId="{F1837F39-7496-4B92-816B-1C758EDFB35F}" srcOrd="0" destOrd="0" presId="urn:microsoft.com/office/officeart/2005/8/layout/process2"/>
    <dgm:cxn modelId="{9652B638-1DD8-4ECC-BDFC-682CCD9A7F8A}" type="presOf" srcId="{C0D30B06-FA7B-46B0-9F6B-66C2C8D68CCF}" destId="{28DEE7CF-D5CD-435A-B54E-49C9487180DF}" srcOrd="0" destOrd="0" presId="urn:microsoft.com/office/officeart/2005/8/layout/process2"/>
    <dgm:cxn modelId="{B39B1C58-6A32-4703-AE36-233AB666C23F}" type="presOf" srcId="{F6C83203-9B3D-46A3-BEE1-C891E3E7EB32}" destId="{F2E8E0E7-57FF-406F-8C9D-7B7F0208D71E}" srcOrd="0" destOrd="0" presId="urn:microsoft.com/office/officeart/2005/8/layout/process2"/>
    <dgm:cxn modelId="{73920D92-FE63-4725-B0E9-4246331C6CF1}" type="presOf" srcId="{42385858-19B5-4AA3-A4AE-C3E6B1D2A491}" destId="{3C3F600E-52AD-41AB-B95C-B8A86C507469}" srcOrd="1" destOrd="0" presId="urn:microsoft.com/office/officeart/2005/8/layout/process2"/>
    <dgm:cxn modelId="{2D0B7EEA-EA37-42FC-916E-2BAABD2E3C26}" type="presParOf" srcId="{0A47E643-7221-4FE9-837E-5FFCDDAA2728}" destId="{8F622B15-6FEF-4B1E-8497-2EB0C15C5E1E}" srcOrd="0" destOrd="0" presId="urn:microsoft.com/office/officeart/2005/8/layout/process2"/>
    <dgm:cxn modelId="{9C22B892-1972-4722-B0AD-7D722C67F017}" type="presParOf" srcId="{0A47E643-7221-4FE9-837E-5FFCDDAA2728}" destId="{F1837F39-7496-4B92-816B-1C758EDFB35F}" srcOrd="1" destOrd="0" presId="urn:microsoft.com/office/officeart/2005/8/layout/process2"/>
    <dgm:cxn modelId="{8F454C77-B1D7-49C2-B88B-2191F721B021}" type="presParOf" srcId="{F1837F39-7496-4B92-816B-1C758EDFB35F}" destId="{3C3F600E-52AD-41AB-B95C-B8A86C507469}" srcOrd="0" destOrd="0" presId="urn:microsoft.com/office/officeart/2005/8/layout/process2"/>
    <dgm:cxn modelId="{4B362DF6-031B-4498-AC0E-DE14494A161B}" type="presParOf" srcId="{0A47E643-7221-4FE9-837E-5FFCDDAA2728}" destId="{F2E8E0E7-57FF-406F-8C9D-7B7F0208D71E}" srcOrd="2" destOrd="0" presId="urn:microsoft.com/office/officeart/2005/8/layout/process2"/>
    <dgm:cxn modelId="{022EFE1F-FC86-4DC8-B137-5E30A1101393}" type="presParOf" srcId="{0A47E643-7221-4FE9-837E-5FFCDDAA2728}" destId="{28DEE7CF-D5CD-435A-B54E-49C9487180DF}" srcOrd="3" destOrd="0" presId="urn:microsoft.com/office/officeart/2005/8/layout/process2"/>
    <dgm:cxn modelId="{52D09EED-E64A-49C8-9EEF-1EEBA703D737}" type="presParOf" srcId="{28DEE7CF-D5CD-435A-B54E-49C9487180DF}" destId="{C6AB6D60-F851-4CC1-B7AA-F9E2A55D0191}" srcOrd="0" destOrd="0" presId="urn:microsoft.com/office/officeart/2005/8/layout/process2"/>
    <dgm:cxn modelId="{F89D02CF-8ECC-4490-B930-E2E429A4C27F}" type="presParOf" srcId="{0A47E643-7221-4FE9-837E-5FFCDDAA2728}" destId="{AB95276D-9557-4C25-8A5C-C891797336F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7ADAD3-E44C-43C1-8E2D-680A847981B4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DEBD0C-BE7B-48BD-90D0-FF768492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752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EBD0C-BE7B-48BD-90D0-FF7684928C1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342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EBD0C-BE7B-48BD-90D0-FF7684928C1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959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EBD0C-BE7B-48BD-90D0-FF7684928C1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9454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EBD0C-BE7B-48BD-90D0-FF7684928C1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7726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EBD0C-BE7B-48BD-90D0-FF7684928C1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959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420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799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87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515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453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290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000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25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091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229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235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3109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8327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0620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402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1376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478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4255AC4C-E5B1-4A69-8418-5F8E066AFED8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913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  <p:sldLayoutId id="2147483769" r:id="rId15"/>
    <p:sldLayoutId id="2147483770" r:id="rId16"/>
    <p:sldLayoutId id="214748377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235961"/>
          </a:xfrm>
        </p:spPr>
        <p:txBody>
          <a:bodyPr/>
          <a:lstStyle/>
          <a:p>
            <a:r>
              <a:rPr lang="en-US" b="1" dirty="0" err="1" smtClean="0">
                <a:solidFill>
                  <a:srgbClr val="FF3300"/>
                </a:solidFill>
              </a:rPr>
              <a:t>Osnovni</a:t>
            </a:r>
            <a:r>
              <a:rPr lang="en-US" b="1" dirty="0" smtClean="0">
                <a:solidFill>
                  <a:srgbClr val="FF3300"/>
                </a:solidFill>
              </a:rPr>
              <a:t> </a:t>
            </a:r>
            <a:r>
              <a:rPr lang="en-US" b="1" dirty="0" err="1" smtClean="0">
                <a:solidFill>
                  <a:srgbClr val="FF3300"/>
                </a:solidFill>
              </a:rPr>
              <a:t>kurs</a:t>
            </a:r>
            <a:r>
              <a:rPr lang="en-US" b="1" dirty="0" smtClean="0">
                <a:solidFill>
                  <a:srgbClr val="FF3300"/>
                </a:solidFill>
              </a:rPr>
              <a:t> </a:t>
            </a:r>
            <a:r>
              <a:rPr lang="en-US" b="1" dirty="0" err="1" smtClean="0">
                <a:solidFill>
                  <a:srgbClr val="FF3300"/>
                </a:solidFill>
              </a:rPr>
              <a:t>i</a:t>
            </a:r>
            <a:r>
              <a:rPr lang="sr-Latn-RS" b="1" dirty="0" smtClean="0">
                <a:solidFill>
                  <a:srgbClr val="FF3300"/>
                </a:solidFill>
              </a:rPr>
              <a:t>z KBT</a:t>
            </a:r>
            <a:r>
              <a:rPr lang="en-US" b="1" dirty="0" smtClean="0">
                <a:solidFill>
                  <a:srgbClr val="FF3300"/>
                </a:solidFill>
              </a:rPr>
              <a:t/>
            </a:r>
            <a:br>
              <a:rPr lang="en-US" b="1" dirty="0" smtClean="0">
                <a:solidFill>
                  <a:srgbClr val="FF3300"/>
                </a:solidFill>
              </a:rPr>
            </a:br>
            <a:r>
              <a:rPr lang="en-US" sz="4400" b="1" dirty="0" smtClean="0">
                <a:solidFill>
                  <a:schemeClr val="bg1"/>
                </a:solidFill>
              </a:rPr>
              <a:t>RA</a:t>
            </a:r>
            <a:r>
              <a:rPr lang="sr-Latn-RS" sz="4400" b="1" dirty="0" smtClean="0">
                <a:solidFill>
                  <a:schemeClr val="bg1"/>
                </a:solidFill>
              </a:rPr>
              <a:t>ZVOJ KBT 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79"/>
            <a:ext cx="8825658" cy="1315195"/>
          </a:xfrm>
        </p:spPr>
        <p:txBody>
          <a:bodyPr>
            <a:normAutofit fontScale="85000" lnSpcReduction="20000"/>
          </a:bodyPr>
          <a:lstStyle/>
          <a:p>
            <a:r>
              <a:rPr lang="sr-Latn-RS" sz="2800" dirty="0" smtClean="0">
                <a:solidFill>
                  <a:schemeClr val="bg2"/>
                </a:solidFill>
              </a:rPr>
              <a:t>Snežana Tovilović, 2022.</a:t>
            </a:r>
            <a:endParaRPr lang="en-US" sz="2800" dirty="0" smtClean="0">
              <a:solidFill>
                <a:schemeClr val="bg2"/>
              </a:solidFill>
            </a:endParaRPr>
          </a:p>
          <a:p>
            <a:r>
              <a:rPr lang="sr-Latn-RS" sz="2800" dirty="0" smtClean="0">
                <a:solidFill>
                  <a:schemeClr val="bg2"/>
                </a:solidFill>
              </a:rPr>
              <a:t>  </a:t>
            </a:r>
            <a:endParaRPr lang="en-US" sz="2800" dirty="0" smtClean="0">
              <a:solidFill>
                <a:schemeClr val="bg2"/>
              </a:solidFill>
            </a:endParaRPr>
          </a:p>
          <a:p>
            <a:r>
              <a:rPr lang="en-US" sz="2800" b="1" dirty="0" err="1" smtClean="0">
                <a:solidFill>
                  <a:schemeClr val="bg2"/>
                </a:solidFill>
              </a:rPr>
              <a:t>Prezentacija</a:t>
            </a:r>
            <a:r>
              <a:rPr lang="en-US" sz="2800" b="1" dirty="0" smtClean="0">
                <a:solidFill>
                  <a:schemeClr val="bg2"/>
                </a:solidFill>
              </a:rPr>
              <a:t> </a:t>
            </a:r>
            <a:r>
              <a:rPr lang="sr-Latn-RS" sz="2800" b="1" dirty="0" smtClean="0">
                <a:solidFill>
                  <a:schemeClr val="bg2"/>
                </a:solidFill>
              </a:rPr>
              <a:t>4</a:t>
            </a:r>
            <a:endParaRPr lang="en-US" sz="28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86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752686" cy="2283824"/>
          </a:xfrm>
        </p:spPr>
        <p:txBody>
          <a:bodyPr/>
          <a:lstStyle/>
          <a:p>
            <a:r>
              <a:rPr lang="en-US" sz="4800" b="1" dirty="0" smtClean="0"/>
              <a:t>RA</a:t>
            </a:r>
            <a:r>
              <a:rPr lang="sr-Latn-RS" sz="4800" b="1" dirty="0" smtClean="0"/>
              <a:t>ZVOJ KBT </a:t>
            </a:r>
            <a:endParaRPr lang="en-US" sz="4800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87929" y="3819557"/>
            <a:ext cx="3757545" cy="2283824"/>
          </a:xfrm>
        </p:spPr>
        <p:txBody>
          <a:bodyPr>
            <a:normAutofit/>
          </a:bodyPr>
          <a:lstStyle/>
          <a:p>
            <a:pPr algn="ctr"/>
            <a:endParaRPr lang="en-US" sz="8000" dirty="0">
              <a:solidFill>
                <a:srgbClr val="C00000"/>
              </a:solidFill>
            </a:endParaRPr>
          </a:p>
        </p:txBody>
      </p:sp>
      <p:pic>
        <p:nvPicPr>
          <p:cNvPr id="4" name="Picture 3" descr="person planting tree, hands, macro, plant, soil, human hand, hand, human  body part | Piqsel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608" y="1677519"/>
            <a:ext cx="2693718" cy="23053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959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Bihejvioristička prethodnica</a:t>
            </a:r>
            <a:br>
              <a:rPr lang="sr-Latn-RS" b="1" dirty="0" smtClean="0"/>
            </a:br>
            <a:r>
              <a:rPr lang="sr-Latn-RS" b="1" dirty="0" smtClean="0"/>
              <a:t>I talas </a:t>
            </a:r>
            <a:endParaRPr lang="en-US" b="1" dirty="0"/>
          </a:p>
        </p:txBody>
      </p:sp>
      <p:pic>
        <p:nvPicPr>
          <p:cNvPr id="4" name="Content Placeholder 3"/>
          <p:cNvPicPr>
            <a:picLocks noGrp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394607" y="2603500"/>
            <a:ext cx="2346598" cy="3416300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451231" y="2603500"/>
            <a:ext cx="6031523" cy="3841262"/>
          </a:xfrm>
        </p:spPr>
        <p:txBody>
          <a:bodyPr>
            <a:normAutofit/>
          </a:bodyPr>
          <a:lstStyle/>
          <a:p>
            <a:r>
              <a:rPr lang="sr-Latn-RS" b="1" dirty="0"/>
              <a:t>Joseph Wolpe </a:t>
            </a:r>
            <a:r>
              <a:rPr lang="sr-Latn-RS" b="1" dirty="0" smtClean="0"/>
              <a:t>1915-1997</a:t>
            </a:r>
          </a:p>
          <a:p>
            <a:r>
              <a:rPr lang="sr-Latn-RS" dirty="0" smtClean="0"/>
              <a:t>Teorija recipročne inhibicije</a:t>
            </a:r>
          </a:p>
          <a:p>
            <a:r>
              <a:rPr lang="sr-Latn-RS" dirty="0" smtClean="0"/>
              <a:t>Sistematska desenzitizacija</a:t>
            </a:r>
          </a:p>
          <a:p>
            <a:r>
              <a:rPr lang="sr-Latn-RS" dirty="0" smtClean="0"/>
              <a:t>Progresivna relaksacija mišića</a:t>
            </a:r>
          </a:p>
          <a:p>
            <a:r>
              <a:rPr lang="sr-Latn-RS" dirty="0" smtClean="0"/>
              <a:t>Vizuelizacija ciljanog ponašanja </a:t>
            </a:r>
          </a:p>
          <a:p>
            <a:r>
              <a:rPr lang="sr-Latn-RS" dirty="0"/>
              <a:t>Klijenti su imali zadatak da zamišljaju ono čega se plaše dok praktikuju relaksaciju, kako bi „anksiozna reakcija“ mogla biti zamenjena „relaksiranim odgovorom</a:t>
            </a:r>
            <a:r>
              <a:rPr lang="sr-Latn-RS" dirty="0" smtClean="0"/>
              <a:t>“ </a:t>
            </a:r>
            <a:endParaRPr lang="en-US" dirty="0"/>
          </a:p>
          <a:p>
            <a:endParaRPr lang="sr-Latn-R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4861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Bihejvioristička prethodnica</a:t>
            </a:r>
            <a:br>
              <a:rPr lang="sr-Latn-RS" b="1" dirty="0" smtClean="0"/>
            </a:br>
            <a:r>
              <a:rPr lang="sr-Latn-RS" b="1" dirty="0" smtClean="0"/>
              <a:t>I talas 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980112" y="2603500"/>
            <a:ext cx="5502642" cy="4069862"/>
          </a:xfrm>
        </p:spPr>
        <p:txBody>
          <a:bodyPr>
            <a:normAutofit/>
          </a:bodyPr>
          <a:lstStyle/>
          <a:p>
            <a:r>
              <a:rPr lang="sr-Latn-RS" sz="2000" b="1" dirty="0" smtClean="0"/>
              <a:t>Albert Bandura (1925-2021) </a:t>
            </a:r>
          </a:p>
          <a:p>
            <a:r>
              <a:rPr lang="sr-Latn-RS" sz="2000" b="1" dirty="0" smtClean="0"/>
              <a:t>TEORIJA SOCIJALNOG UČENJA: učenje po modelu (kognitivni konstrukti)</a:t>
            </a:r>
          </a:p>
          <a:p>
            <a:r>
              <a:rPr lang="sr-Latn-RS" sz="2000" b="1" dirty="0" smtClean="0"/>
              <a:t>SAMOEFIKASNOST </a:t>
            </a:r>
          </a:p>
          <a:p>
            <a:r>
              <a:rPr lang="sr-Latn-RS" sz="2000" dirty="0"/>
              <a:t>„Uverenja ljudi o njihovim sposobnostima imaju snažan uticaj na te sposobnosti. </a:t>
            </a:r>
            <a:r>
              <a:rPr lang="sr-Latn-RS" sz="2000" b="1" dirty="0"/>
              <a:t>Sposobnosti nisu nepokretna imovina</a:t>
            </a:r>
            <a:r>
              <a:rPr lang="sr-Latn-RS" sz="2000" dirty="0"/>
              <a:t>; postoje ogromne varijacije u tome kako ih koristimo.“ Albert Bandura </a:t>
            </a:r>
            <a:endParaRPr lang="en-US" sz="2000" dirty="0"/>
          </a:p>
          <a:p>
            <a:endParaRPr lang="sr-Latn-R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 descr="ALBERT BANDURA | Psychologist | Social Psychology | Stanford University |  Califor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634" y="2603500"/>
            <a:ext cx="2595812" cy="3504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369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Kognitivna (R)evolucija</a:t>
            </a:r>
            <a:br>
              <a:rPr lang="sr-Latn-RS" b="1" dirty="0" smtClean="0"/>
            </a:br>
            <a:r>
              <a:rPr lang="sr-Latn-RS" b="1" dirty="0" smtClean="0"/>
              <a:t>II talas 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980112" y="2603500"/>
            <a:ext cx="5502642" cy="4069862"/>
          </a:xfrm>
        </p:spPr>
        <p:txBody>
          <a:bodyPr>
            <a:normAutofit lnSpcReduction="10000"/>
          </a:bodyPr>
          <a:lstStyle/>
          <a:p>
            <a:r>
              <a:rPr lang="sr-Latn-RS" sz="2400" b="1" dirty="0"/>
              <a:t>George Kelly (1905-1967</a:t>
            </a:r>
            <a:r>
              <a:rPr lang="sr-Latn-RS" sz="2400" b="1" dirty="0" smtClean="0"/>
              <a:t>)</a:t>
            </a:r>
          </a:p>
          <a:p>
            <a:r>
              <a:rPr lang="sr-Latn-RS" sz="2400" b="1" dirty="0" smtClean="0"/>
              <a:t>Preteča kognitivnih ideja</a:t>
            </a:r>
            <a:endParaRPr lang="en-US" sz="2400" dirty="0"/>
          </a:p>
          <a:p>
            <a:r>
              <a:rPr lang="sr-Latn-RS" sz="2400" dirty="0" smtClean="0"/>
              <a:t>Čovek je istraživač. Ljudi su naučnici. </a:t>
            </a:r>
          </a:p>
          <a:p>
            <a:r>
              <a:rPr lang="sr-Latn-RS" sz="2400" dirty="0" smtClean="0"/>
              <a:t>Kelijevi </a:t>
            </a:r>
            <a:r>
              <a:rPr lang="sr-Latn-RS" sz="2400" b="1" dirty="0" smtClean="0"/>
              <a:t>konstrukti</a:t>
            </a:r>
            <a:r>
              <a:rPr lang="sr-Latn-RS" sz="2400" dirty="0" smtClean="0"/>
              <a:t> su vrlo bliskii ideji kognitivnih shema. </a:t>
            </a:r>
          </a:p>
          <a:p>
            <a:r>
              <a:rPr lang="sr-Latn-RS" sz="2400" dirty="0" smtClean="0"/>
              <a:t>Konstrukcije stvarnosti + konstruktivni alternativizam = blisko budućoj kognitivnoj restrukturaciji</a:t>
            </a:r>
            <a:endParaRPr lang="sr-Latn-RS" sz="2400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8" name="Content Placeholder 7" descr="George Kelly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701" y="2663309"/>
            <a:ext cx="4286738" cy="32966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2509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Kognitivna (R)evolucija</a:t>
            </a:r>
            <a:br>
              <a:rPr lang="sr-Latn-RS" b="1" dirty="0" smtClean="0"/>
            </a:br>
            <a:r>
              <a:rPr lang="sr-Latn-RS" b="1" dirty="0" smtClean="0"/>
              <a:t>II talas: utemeljivači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980112" y="2866292"/>
            <a:ext cx="5502642" cy="3807069"/>
          </a:xfrm>
        </p:spPr>
        <p:txBody>
          <a:bodyPr>
            <a:normAutofit/>
          </a:bodyPr>
          <a:lstStyle/>
          <a:p>
            <a:r>
              <a:rPr lang="sr-Latn-RS" sz="2400" b="1" dirty="0"/>
              <a:t>Aaron Beck (1967) i Albert Ellis (1957)</a:t>
            </a:r>
            <a:r>
              <a:rPr lang="sr-Latn-RS" sz="2400" dirty="0"/>
              <a:t> </a:t>
            </a:r>
            <a:endParaRPr lang="sr-Latn-RS" sz="2400" dirty="0" smtClean="0"/>
          </a:p>
          <a:p>
            <a:r>
              <a:rPr lang="sr-Latn-RS" sz="2400" dirty="0" smtClean="0"/>
              <a:t>Nezavisni tvorci inovativnih teorija </a:t>
            </a:r>
          </a:p>
          <a:p>
            <a:r>
              <a:rPr lang="sr-Latn-RS" sz="2400" dirty="0" smtClean="0"/>
              <a:t>Beck kognitivna teorija</a:t>
            </a:r>
          </a:p>
          <a:p>
            <a:r>
              <a:rPr lang="sr-Latn-RS" sz="2400" dirty="0" smtClean="0"/>
              <a:t>Ellis RET, kasnije REBT </a:t>
            </a:r>
            <a:endParaRPr lang="en-US" dirty="0"/>
          </a:p>
        </p:txBody>
      </p:sp>
      <p:pic>
        <p:nvPicPr>
          <p:cNvPr id="6" name="Picture 5" descr="TERAPIA COGNITIVA COMPORTAMENTAL (TCC | CBT ) Y TERAPIA RACIONAL EMOTIVA  CONDUCTUAL (TREC | REBT) | Centro IPP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870" y="2866293"/>
            <a:ext cx="4264268" cy="26630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913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Kognitivna (R)evolucija</a:t>
            </a:r>
            <a:br>
              <a:rPr lang="sr-Latn-RS" b="1" dirty="0"/>
            </a:br>
            <a:r>
              <a:rPr lang="sr-Latn-RS" b="1" dirty="0"/>
              <a:t>II </a:t>
            </a:r>
            <a:r>
              <a:rPr lang="sr-Latn-RS" b="1" dirty="0" smtClean="0"/>
              <a:t>talas: đaci bihejviorizma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10177442" cy="3416300"/>
          </a:xfrm>
        </p:spPr>
        <p:txBody>
          <a:bodyPr>
            <a:normAutofit lnSpcReduction="10000"/>
          </a:bodyPr>
          <a:lstStyle/>
          <a:p>
            <a:r>
              <a:rPr lang="sr-Latn-RS" sz="2400" b="1" dirty="0"/>
              <a:t>Joseph </a:t>
            </a:r>
            <a:r>
              <a:rPr lang="sr-Latn-RS" sz="2400" b="1" dirty="0" smtClean="0"/>
              <a:t>Cautela</a:t>
            </a:r>
            <a:r>
              <a:rPr lang="sr-Latn-RS" sz="2400" dirty="0" smtClean="0"/>
              <a:t>: teorijski </a:t>
            </a:r>
            <a:r>
              <a:rPr lang="sr-Latn-RS" sz="2400" b="1" dirty="0"/>
              <a:t>model prikrivenog uslovljavanja</a:t>
            </a:r>
            <a:r>
              <a:rPr lang="sr-Latn-RS" sz="2400" dirty="0"/>
              <a:t> </a:t>
            </a:r>
            <a:r>
              <a:rPr lang="sr-Latn-RS" sz="2400" dirty="0" smtClean="0"/>
              <a:t>(suprotno od sistematske desenzitizacije – uparivanje sa averzivnim dražima dražima)</a:t>
            </a:r>
          </a:p>
          <a:p>
            <a:r>
              <a:rPr lang="sr-Latn-RS" sz="2400" b="1" dirty="0" smtClean="0"/>
              <a:t>Donald Meichenbaum</a:t>
            </a:r>
            <a:r>
              <a:rPr lang="sr-Latn-RS" sz="2400" dirty="0"/>
              <a:t> </a:t>
            </a:r>
            <a:endParaRPr lang="sr-Latn-RS" sz="2400" dirty="0" smtClean="0"/>
          </a:p>
          <a:p>
            <a:pPr lvl="1"/>
            <a:r>
              <a:rPr lang="sr-Latn-RS" sz="2200" dirty="0" smtClean="0"/>
              <a:t>primenjivao </a:t>
            </a:r>
            <a:r>
              <a:rPr lang="sr-Latn-RS" sz="2200" b="1" dirty="0"/>
              <a:t>kognitivno-bihevioralnu modifikaciju ponašanja</a:t>
            </a:r>
            <a:r>
              <a:rPr lang="sr-Latn-RS" sz="2200" dirty="0"/>
              <a:t> (</a:t>
            </a:r>
            <a:r>
              <a:rPr lang="sr-Latn-RS" sz="2200" dirty="0" smtClean="0"/>
              <a:t>promenu </a:t>
            </a:r>
            <a:r>
              <a:rPr lang="sr-Latn-RS" sz="2200" dirty="0"/>
              <a:t>onoga što pacijenti govori samome </a:t>
            </a:r>
            <a:r>
              <a:rPr lang="sr-Latn-RS" sz="2200" dirty="0" smtClean="0"/>
              <a:t>sebi)</a:t>
            </a:r>
          </a:p>
          <a:p>
            <a:pPr lvl="1"/>
            <a:r>
              <a:rPr lang="sr-Latn-RS" sz="2200" b="1" dirty="0" smtClean="0"/>
              <a:t>samoinstruktivni trening </a:t>
            </a:r>
            <a:r>
              <a:rPr lang="sr-Latn-RS" sz="2200" dirty="0" smtClean="0"/>
              <a:t>(sch pacijenti i impulsivna deca) </a:t>
            </a:r>
          </a:p>
          <a:p>
            <a:pPr lvl="1"/>
            <a:r>
              <a:rPr lang="en-US" sz="2400" dirty="0"/>
              <a:t> </a:t>
            </a:r>
            <a:r>
              <a:rPr lang="sr-Latn-RS" sz="2400" b="1" dirty="0"/>
              <a:t>trening inokulacije stresa</a:t>
            </a:r>
            <a:r>
              <a:rPr lang="sr-Latn-RS" sz="2400" dirty="0"/>
              <a:t> (Stress Inoculation Training, SIT) </a:t>
            </a:r>
            <a:endParaRPr lang="sr-Latn-RS" sz="2200" dirty="0" smtClean="0"/>
          </a:p>
          <a:p>
            <a:endParaRPr lang="sr-Latn-RS" sz="2400" dirty="0" smtClean="0"/>
          </a:p>
          <a:p>
            <a:pPr marL="0" indent="0">
              <a:buNone/>
            </a:pPr>
            <a:endParaRPr lang="sr-Latn-RS" sz="2400" b="1" dirty="0" smtClean="0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87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058238"/>
            <a:ext cx="4331446" cy="4561726"/>
          </a:xfrm>
        </p:spPr>
        <p:txBody>
          <a:bodyPr/>
          <a:lstStyle/>
          <a:p>
            <a:r>
              <a:rPr lang="sr-Latn-RS" sz="3200" dirty="0" smtClean="0"/>
              <a:t>80-tih godina sve snažnije srastanje i kombinovanje kognitivnih i bihejvioralnih procedura </a:t>
            </a:r>
            <a:endParaRPr lang="en-US" sz="3200" b="1" dirty="0">
              <a:solidFill>
                <a:srgbClr val="FFC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9992" y="1294543"/>
            <a:ext cx="4315145" cy="4972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5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13604353"/>
              </p:ext>
            </p:extLst>
          </p:nvPr>
        </p:nvGraphicFramePr>
        <p:xfrm>
          <a:off x="893852" y="1582220"/>
          <a:ext cx="10726220" cy="4685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197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Pogodno tlo za razvoj KBT u 6 tačaka</a:t>
            </a:r>
            <a:r>
              <a:rPr lang="sr-Latn-RS" dirty="0"/>
              <a:t> </a:t>
            </a:r>
            <a:br>
              <a:rPr lang="sr-Latn-RS" dirty="0"/>
            </a:br>
            <a:r>
              <a:rPr lang="sr-Latn-RS" sz="2800" dirty="0"/>
              <a:t>Dobson i Dozois (2001) </a:t>
            </a:r>
            <a:r>
              <a:rPr lang="sr-Latn-RS" dirty="0"/>
              <a:t>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955562"/>
          </a:xfrm>
        </p:spPr>
        <p:txBody>
          <a:bodyPr>
            <a:normAutofit/>
          </a:bodyPr>
          <a:lstStyle/>
          <a:p>
            <a:r>
              <a:rPr lang="sr-Latn-RS" b="1" dirty="0"/>
              <a:t>(1) nezadovoljstvo prethodnim modelima </a:t>
            </a:r>
            <a:r>
              <a:rPr lang="sr-Latn-RS" b="1" dirty="0" smtClean="0"/>
              <a:t>terapije</a:t>
            </a:r>
          </a:p>
          <a:p>
            <a:r>
              <a:rPr lang="sr-Latn-RS" b="1" dirty="0"/>
              <a:t>(2) nerešeni klinički problemi su podstakli potrebu za kognitivno-bihejvioralnom perspektivom </a:t>
            </a:r>
            <a:endParaRPr lang="en-US" dirty="0"/>
          </a:p>
          <a:p>
            <a:r>
              <a:rPr lang="sr-Latn-RS" b="1" dirty="0"/>
              <a:t>(3) pojava istraživanja koja su uključivala kognitivne aspekte ljudskog funkcionisanja </a:t>
            </a:r>
            <a:endParaRPr lang="en-US" dirty="0"/>
          </a:p>
          <a:p>
            <a:r>
              <a:rPr lang="sr-Latn-RS" b="1" dirty="0"/>
              <a:t>(4)</a:t>
            </a:r>
            <a:r>
              <a:rPr lang="sr-Latn-RS" dirty="0"/>
              <a:t> uporedo sa sve većim nezadovoljstvom prema striktnom bihejviorizmu, </a:t>
            </a:r>
            <a:r>
              <a:rPr lang="sr-Latn-RS" b="1" dirty="0"/>
              <a:t>nastavljalo se odbacivanje psihodinamskog modela ličnosti i terapije</a:t>
            </a:r>
            <a:endParaRPr lang="en-US" dirty="0"/>
          </a:p>
          <a:p>
            <a:r>
              <a:rPr lang="sr-Latn-RS" b="1" dirty="0"/>
              <a:t>(5) duh vremena </a:t>
            </a:r>
            <a:endParaRPr lang="en-US" dirty="0"/>
          </a:p>
          <a:p>
            <a:r>
              <a:rPr lang="sr-Latn-RS" b="1" dirty="0"/>
              <a:t>(6) porast istraživanja koja su podržala kliničku efikasnost CBT interevencija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525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dirty="0" smtClean="0"/>
              <a:t>Nova generacija kbt </a:t>
            </a:r>
            <a:br>
              <a:rPr lang="sr-Latn-RS" sz="4400" b="1" dirty="0" smtClean="0"/>
            </a:br>
            <a:r>
              <a:rPr lang="sr-Latn-RS" sz="4400" b="1" dirty="0" smtClean="0">
                <a:solidFill>
                  <a:srgbClr val="FF3300"/>
                </a:solidFill>
              </a:rPr>
              <a:t>III talas</a:t>
            </a:r>
            <a:endParaRPr lang="en-US" sz="4400" b="1" dirty="0">
              <a:solidFill>
                <a:srgbClr val="FF33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499"/>
            <a:ext cx="10691149" cy="3982235"/>
          </a:xfrm>
        </p:spPr>
        <p:txBody>
          <a:bodyPr>
            <a:noAutofit/>
          </a:bodyPr>
          <a:lstStyle/>
          <a:p>
            <a:r>
              <a:rPr lang="sr-Latn-RS" sz="2800" dirty="0"/>
              <a:t>tri grupe savremenih pravaca </a:t>
            </a:r>
            <a:r>
              <a:rPr lang="sr-Latn-RS" sz="2800" dirty="0" smtClean="0"/>
              <a:t>KBT </a:t>
            </a:r>
            <a:r>
              <a:rPr lang="en-US" sz="2800" b="1" dirty="0"/>
              <a:t>od 90-ih </a:t>
            </a:r>
            <a:r>
              <a:rPr lang="en-US" sz="2800" b="1" dirty="0" err="1"/>
              <a:t>godina</a:t>
            </a:r>
            <a:r>
              <a:rPr lang="en-US" sz="2800" b="1" dirty="0"/>
              <a:t> </a:t>
            </a:r>
            <a:r>
              <a:rPr lang="en-US" sz="2800" b="1" dirty="0" err="1"/>
              <a:t>prošlog</a:t>
            </a:r>
            <a:r>
              <a:rPr lang="en-US" sz="2800" b="1" dirty="0"/>
              <a:t> </a:t>
            </a:r>
            <a:r>
              <a:rPr lang="en-US" sz="2800" b="1" dirty="0" err="1" smtClean="0"/>
              <a:t>veka</a:t>
            </a:r>
            <a:r>
              <a:rPr lang="sr-Latn-RS" sz="2800" b="1" dirty="0" smtClean="0"/>
              <a:t> </a:t>
            </a:r>
            <a:r>
              <a:rPr lang="sr-Latn-RS" sz="2800" dirty="0" smtClean="0"/>
              <a:t>(Westbrook </a:t>
            </a:r>
            <a:r>
              <a:rPr lang="sr-Latn-RS" sz="2800" dirty="0"/>
              <a:t>et al., 2013</a:t>
            </a:r>
            <a:r>
              <a:rPr lang="sr-Latn-RS" sz="2800" dirty="0" smtClean="0"/>
              <a:t>)</a:t>
            </a:r>
          </a:p>
          <a:p>
            <a:pPr marL="0" indent="0">
              <a:buNone/>
            </a:pPr>
            <a:r>
              <a:rPr lang="sr-Latn-RS" sz="2800" dirty="0" smtClean="0"/>
              <a:t> </a:t>
            </a:r>
            <a:r>
              <a:rPr lang="sr-Latn-RS" sz="2800" dirty="0"/>
              <a:t> </a:t>
            </a:r>
            <a:r>
              <a:rPr lang="en-US" sz="2800" dirty="0"/>
              <a:t> </a:t>
            </a:r>
            <a:r>
              <a:rPr lang="sr-Latn-RS" sz="2800" dirty="0"/>
              <a:t> </a:t>
            </a:r>
            <a:endParaRPr lang="en-US" sz="2800" dirty="0"/>
          </a:p>
          <a:p>
            <a:pPr algn="ctr"/>
            <a:r>
              <a:rPr lang="sr-Latn-RS" sz="2800" b="1" dirty="0" smtClean="0"/>
              <a:t>(</a:t>
            </a:r>
            <a:r>
              <a:rPr lang="sr-Latn-RS" sz="2800" b="1" dirty="0"/>
              <a:t>1) terapije usmerene na sheme</a:t>
            </a:r>
            <a:endParaRPr lang="en-US" sz="2800" dirty="0"/>
          </a:p>
          <a:p>
            <a:pPr algn="ctr"/>
            <a:r>
              <a:rPr lang="sr-Latn-RS" sz="2800" b="1" dirty="0"/>
              <a:t>(2) metakognitivni pristupi</a:t>
            </a:r>
            <a:endParaRPr lang="en-US" sz="2800" dirty="0"/>
          </a:p>
          <a:p>
            <a:pPr algn="ctr"/>
            <a:r>
              <a:rPr lang="sr-Latn-RS" sz="2800" b="1" dirty="0"/>
              <a:t>(3) radikalne bihejvioralne </a:t>
            </a:r>
            <a:r>
              <a:rPr lang="sr-Latn-RS" sz="2800" b="1" dirty="0" smtClean="0"/>
              <a:t>intervencije</a:t>
            </a:r>
          </a:p>
          <a:p>
            <a:endParaRPr lang="pl-PL" sz="2800" b="1" dirty="0" smtClean="0">
              <a:solidFill>
                <a:srgbClr val="FF0000"/>
              </a:solidFill>
            </a:endParaRPr>
          </a:p>
          <a:p>
            <a:endParaRPr lang="pl-PL" sz="2800" dirty="0" smtClean="0"/>
          </a:p>
          <a:p>
            <a:endParaRPr lang="sr-Latn-CS" altLang="en-US" sz="20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85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27170"/>
              </p:ext>
            </p:extLst>
          </p:nvPr>
        </p:nvGraphicFramePr>
        <p:xfrm>
          <a:off x="474784" y="298939"/>
          <a:ext cx="11236569" cy="6329380"/>
        </p:xfrm>
        <a:graphic>
          <a:graphicData uri="http://schemas.openxmlformats.org/drawingml/2006/table">
            <a:tbl>
              <a:tblPr firstRow="1" firstCol="1" bandRow="1"/>
              <a:tblGrid>
                <a:gridCol w="3191608"/>
                <a:gridCol w="4125228"/>
                <a:gridCol w="2177629"/>
                <a:gridCol w="1742104"/>
              </a:tblGrid>
              <a:tr h="137187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GRUPE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naziv u domaćoj literaturi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originalni naziv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AUTOR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38700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terapije usmerene na sheme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SHEMA terapija 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Shema-focused Cognitive Therapy (SFCT)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Jeffrey Young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23"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metakognitivni pristupi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Terapija usmerena na SAOSEĆANJE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Compassion Focused Therapy (CFT)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 Gilbert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26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Kognitivna terapija bazirana na PUNOJ SVESNOSTI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Mindfulness-based Cognitive Therapy (MBCT)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Zindel Segal, Mark Williams &amp; John Teasdale, (</a:t>
                      </a:r>
                      <a:r>
                        <a:rPr lang="sr-Latn-RS" sz="16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Teasdale, Jon Kabat-Zinn &amp; Phillip Barnard)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2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METAKOGNITIVNA terapija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Metacognitive Therapy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Adrian Wells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163"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radikalne bihejvioralne intervencije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Terapija PRIHVATANJEM i POSVEĆENOŠĆU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Acceptance and Commitment Therapy (ACT)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Steven Hayes 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2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DIJALEKTIČKA bihejvioralna terapija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Dialectical Behavior Therapy (DBT)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Marsha Linehan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32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Bihejvioralna AKTIVACIJA 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Behavioral Activation (BA)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Jacobson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01" marR="487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631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6108" y="2022231"/>
            <a:ext cx="4239253" cy="326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27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509104"/>
              </p:ext>
            </p:extLst>
          </p:nvPr>
        </p:nvGraphicFramePr>
        <p:xfrm>
          <a:off x="527539" y="1556238"/>
          <a:ext cx="9522069" cy="4551109"/>
        </p:xfrm>
        <a:graphic>
          <a:graphicData uri="http://schemas.openxmlformats.org/drawingml/2006/table">
            <a:tbl>
              <a:tblPr firstRow="1" firstCol="1" bandRow="1"/>
              <a:tblGrid>
                <a:gridCol w="4756638"/>
                <a:gridCol w="161284"/>
                <a:gridCol w="4604147"/>
              </a:tblGrid>
              <a:tr h="747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„III talas“ 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42" marR="6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42" marR="6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„jezgro KBT“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42" marR="6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68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Nemate potvrdu da su bitne direktne promene misli!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Negujete model mehanicističkog realizma!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Previše se usmeravate na simptome!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Izgubili ste vezu sa osnovnim kognitivnim naukama i naučnim laboratorijama!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Zanemarujete kontekst promena!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 smo za Prihvatanje umesto Kontrole misli!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 smo za Funkcije a ne Sadržaj misli! 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42" marR="6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Niste vi dobro razumeli ključne principe KBT!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Gde vam je empirijska potvrda da radite, vi „idete ispred rezultata“!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 li ste vi „novi talas“ ili možete stati pod „stari šešir“?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Pridružite se kao dopuna bez svišnih pobuna!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942" marR="6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27537" y="229044"/>
            <a:ext cx="876593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sz="32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„Nova“ i „stara“ kognitivna revolucija </a:t>
            </a:r>
            <a:endParaRPr kumimoji="0" lang="sr-Latn-RS" sz="3200" b="0" i="0" u="none" strike="noStrike" cap="none" normalizeH="0" baseline="0" dirty="0" smtClean="0">
              <a:ln>
                <a:noFill/>
              </a:ln>
              <a:solidFill>
                <a:srgbClr val="FF33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3" name="Picture 4" descr="Disagreement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4956" y="401069"/>
            <a:ext cx="741363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155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6600" b="1" dirty="0" smtClean="0"/>
              <a:t>KBT danas i sutra?</a:t>
            </a:r>
            <a:endParaRPr lang="en-US" sz="6600" b="1" dirty="0"/>
          </a:p>
        </p:txBody>
      </p:sp>
    </p:spTree>
    <p:extLst>
      <p:ext uri="{BB962C8B-B14F-4D97-AF65-F5344CB8AC3E}">
        <p14:creationId xmlns:p14="http://schemas.microsoft.com/office/powerpoint/2010/main" val="294606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7" y="1063417"/>
            <a:ext cx="9911925" cy="1372986"/>
          </a:xfrm>
        </p:spPr>
        <p:txBody>
          <a:bodyPr/>
          <a:lstStyle/>
          <a:p>
            <a:r>
              <a:rPr lang="sr-Latn-RS" dirty="0" smtClean="0"/>
              <a:t>Kognitivna terapija, Aaron Beck</a:t>
            </a:r>
            <a:br>
              <a:rPr lang="sr-Latn-RS" dirty="0" smtClean="0"/>
            </a:br>
            <a:r>
              <a:rPr lang="sr-Latn-RS" sz="2800" dirty="0" smtClean="0"/>
              <a:t>(1921-2021) 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354" y="3745523"/>
            <a:ext cx="3279531" cy="255129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855071" y="4067062"/>
            <a:ext cx="3502269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ZurichBT-Roman"/>
              </a:rPr>
              <a:t>Ključni</a:t>
            </a:r>
            <a:r>
              <a:rPr lang="en-US" sz="2800" dirty="0">
                <a:latin typeface="ZurichBT-Roman"/>
              </a:rPr>
              <a:t> </a:t>
            </a:r>
            <a:r>
              <a:rPr lang="en-US" sz="2800" dirty="0" err="1">
                <a:latin typeface="ZurichBT-Roman"/>
              </a:rPr>
              <a:t>pojmovi</a:t>
            </a:r>
            <a:r>
              <a:rPr lang="en-US" sz="2800" dirty="0">
                <a:latin typeface="ZurichBT-Roman"/>
              </a:rPr>
              <a:t>:</a:t>
            </a:r>
          </a:p>
          <a:p>
            <a:r>
              <a:rPr lang="en-US" dirty="0" err="1">
                <a:latin typeface="ZurichBT-Roman"/>
              </a:rPr>
              <a:t>kognitivne</a:t>
            </a:r>
            <a:r>
              <a:rPr lang="en-US" dirty="0">
                <a:latin typeface="ZurichBT-Roman"/>
              </a:rPr>
              <a:t> </a:t>
            </a:r>
            <a:r>
              <a:rPr lang="en-US" dirty="0" err="1">
                <a:latin typeface="ZurichBT-Roman"/>
              </a:rPr>
              <a:t>sheme</a:t>
            </a:r>
            <a:r>
              <a:rPr lang="en-US" dirty="0">
                <a:latin typeface="ZurichBT-Roman"/>
              </a:rPr>
              <a:t>,</a:t>
            </a:r>
          </a:p>
          <a:p>
            <a:r>
              <a:rPr lang="en-US" dirty="0" err="1">
                <a:latin typeface="ZurichBT-Roman"/>
              </a:rPr>
              <a:t>ključna</a:t>
            </a:r>
            <a:r>
              <a:rPr lang="en-US" dirty="0">
                <a:latin typeface="ZurichBT-Roman"/>
              </a:rPr>
              <a:t> </a:t>
            </a:r>
            <a:r>
              <a:rPr lang="en-US" dirty="0" err="1">
                <a:latin typeface="ZurichBT-Roman"/>
              </a:rPr>
              <a:t>uverenja</a:t>
            </a:r>
            <a:r>
              <a:rPr lang="en-US" dirty="0">
                <a:latin typeface="ZurichBT-Roman"/>
              </a:rPr>
              <a:t>,</a:t>
            </a:r>
          </a:p>
          <a:p>
            <a:r>
              <a:rPr lang="en-US" dirty="0" err="1">
                <a:latin typeface="ZurichBT-Roman"/>
              </a:rPr>
              <a:t>disfunkcionalna</a:t>
            </a:r>
            <a:r>
              <a:rPr lang="en-US" dirty="0">
                <a:latin typeface="ZurichBT-Roman"/>
              </a:rPr>
              <a:t> </a:t>
            </a:r>
            <a:r>
              <a:rPr lang="en-US" dirty="0" err="1">
                <a:latin typeface="ZurichBT-Roman"/>
              </a:rPr>
              <a:t>uverenja</a:t>
            </a:r>
            <a:r>
              <a:rPr lang="en-US" dirty="0">
                <a:latin typeface="ZurichBT-Roman"/>
              </a:rPr>
              <a:t>,</a:t>
            </a:r>
          </a:p>
          <a:p>
            <a:r>
              <a:rPr lang="en-US" dirty="0" err="1">
                <a:latin typeface="ZurichBT-Roman"/>
              </a:rPr>
              <a:t>automatske</a:t>
            </a:r>
            <a:r>
              <a:rPr lang="en-US" dirty="0">
                <a:latin typeface="ZurichBT-Roman"/>
              </a:rPr>
              <a:t> </a:t>
            </a:r>
            <a:r>
              <a:rPr lang="en-US" dirty="0" err="1">
                <a:latin typeface="ZurichBT-Roman"/>
              </a:rPr>
              <a:t>misli</a:t>
            </a:r>
            <a:r>
              <a:rPr lang="en-US" dirty="0">
                <a:latin typeface="ZurichBT-Roman"/>
              </a:rPr>
              <a:t>,</a:t>
            </a:r>
          </a:p>
          <a:p>
            <a:r>
              <a:rPr lang="en-US" dirty="0" err="1">
                <a:latin typeface="ZurichBT-Roman"/>
              </a:rPr>
              <a:t>kognitivne</a:t>
            </a:r>
            <a:r>
              <a:rPr lang="en-US" dirty="0">
                <a:latin typeface="ZurichBT-Roman"/>
              </a:rPr>
              <a:t> </a:t>
            </a:r>
            <a:r>
              <a:rPr lang="en-US" dirty="0" err="1">
                <a:latin typeface="ZurichBT-Roman"/>
              </a:rPr>
              <a:t>distorzije</a:t>
            </a:r>
            <a:r>
              <a:rPr lang="en-US" dirty="0">
                <a:latin typeface="ZurichBT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86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KT </a:t>
            </a:r>
            <a:r>
              <a:rPr lang="en-US" dirty="0" err="1" smtClean="0"/>
              <a:t>počiva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b="1" dirty="0" smtClean="0"/>
              <a:t>tri </a:t>
            </a:r>
            <a:r>
              <a:rPr lang="en-US" b="1" dirty="0" err="1" smtClean="0"/>
              <a:t>glavne</a:t>
            </a:r>
            <a:r>
              <a:rPr lang="en-US" b="1" dirty="0" smtClean="0"/>
              <a:t> </a:t>
            </a:r>
            <a:r>
              <a:rPr lang="en-US" b="1" dirty="0" err="1" smtClean="0"/>
              <a:t>pretpostavke</a:t>
            </a:r>
            <a:r>
              <a:rPr lang="sr-Latn-RS" b="1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000" dirty="0" smtClean="0"/>
              <a:t>(</a:t>
            </a:r>
            <a:r>
              <a:rPr lang="pt-BR" sz="2000" dirty="0"/>
              <a:t>1) </a:t>
            </a:r>
            <a:r>
              <a:rPr lang="pt-BR" sz="2000" b="1" dirty="0"/>
              <a:t>hipoteza pristupa</a:t>
            </a:r>
            <a:r>
              <a:rPr lang="pt-BR" sz="2000" dirty="0"/>
              <a:t>: pomoću odgovarajuće obuke, motivacije i pažnje ljudi mogu da osveste sadržaj </a:t>
            </a:r>
            <a:r>
              <a:rPr lang="pt-BR" sz="2000" dirty="0" smtClean="0"/>
              <a:t>i</a:t>
            </a:r>
            <a:r>
              <a:rPr lang="sr-Latn-RS" sz="2000" dirty="0" smtClean="0"/>
              <a:t> </a:t>
            </a:r>
            <a:r>
              <a:rPr lang="en-US" sz="2000" dirty="0" err="1" smtClean="0"/>
              <a:t>proces</a:t>
            </a:r>
            <a:r>
              <a:rPr lang="en-US" sz="2000" dirty="0" smtClean="0"/>
              <a:t> </a:t>
            </a:r>
            <a:r>
              <a:rPr lang="en-US" sz="2000" dirty="0" err="1"/>
              <a:t>mišljenja</a:t>
            </a:r>
            <a:r>
              <a:rPr lang="en-US" sz="2000" dirty="0"/>
              <a:t>;</a:t>
            </a:r>
          </a:p>
          <a:p>
            <a:r>
              <a:rPr lang="en-US" sz="2000" dirty="0"/>
              <a:t>(2) </a:t>
            </a:r>
            <a:r>
              <a:rPr lang="en-US" sz="2000" b="1" dirty="0" err="1"/>
              <a:t>hipoteza</a:t>
            </a:r>
            <a:r>
              <a:rPr lang="en-US" sz="2000" b="1" dirty="0"/>
              <a:t> </a:t>
            </a:r>
            <a:r>
              <a:rPr lang="en-US" sz="2000" b="1" dirty="0" err="1"/>
              <a:t>posredovanja</a:t>
            </a:r>
            <a:r>
              <a:rPr lang="en-US" sz="2000" b="1" dirty="0"/>
              <a:t> (</a:t>
            </a:r>
            <a:r>
              <a:rPr lang="en-US" sz="2000" b="1" dirty="0" err="1"/>
              <a:t>medijacije</a:t>
            </a:r>
            <a:r>
              <a:rPr lang="en-US" sz="2000" b="1" dirty="0"/>
              <a:t>): </a:t>
            </a:r>
            <a:r>
              <a:rPr lang="en-US" sz="2000" dirty="0" err="1"/>
              <a:t>način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koji</a:t>
            </a:r>
            <a:r>
              <a:rPr lang="en-US" sz="2000" dirty="0"/>
              <a:t> </a:t>
            </a:r>
            <a:r>
              <a:rPr lang="en-US" sz="2000" dirty="0" err="1"/>
              <a:t>ljudi</a:t>
            </a:r>
            <a:r>
              <a:rPr lang="en-US" sz="2000" dirty="0"/>
              <a:t> </a:t>
            </a:r>
            <a:r>
              <a:rPr lang="en-US" sz="2000" dirty="0" err="1"/>
              <a:t>razmišljaju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tumače</a:t>
            </a:r>
            <a:r>
              <a:rPr lang="en-US" sz="2000" dirty="0"/>
              <a:t> </a:t>
            </a:r>
            <a:r>
              <a:rPr lang="en-US" sz="2000" dirty="0" err="1"/>
              <a:t>događaje</a:t>
            </a:r>
            <a:r>
              <a:rPr lang="en-US" sz="2000" dirty="0"/>
              <a:t> </a:t>
            </a:r>
            <a:r>
              <a:rPr lang="en-US" sz="2000" dirty="0" err="1"/>
              <a:t>utiče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 smtClean="0"/>
              <a:t>njihove</a:t>
            </a:r>
            <a:r>
              <a:rPr lang="sr-Latn-RS" sz="2000" dirty="0" smtClean="0"/>
              <a:t> </a:t>
            </a:r>
            <a:r>
              <a:rPr lang="en-US" sz="2000" dirty="0" err="1" smtClean="0"/>
              <a:t>emocije</a:t>
            </a:r>
            <a:r>
              <a:rPr lang="en-US" sz="2000" dirty="0" smtClean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ponašanja</a:t>
            </a:r>
            <a:r>
              <a:rPr lang="en-US" sz="2000" dirty="0"/>
              <a:t>;</a:t>
            </a:r>
          </a:p>
          <a:p>
            <a:r>
              <a:rPr lang="en-US" sz="2000" dirty="0"/>
              <a:t>(3) </a:t>
            </a:r>
            <a:r>
              <a:rPr lang="en-US" sz="2000" b="1" dirty="0" err="1"/>
              <a:t>hipoteza</a:t>
            </a:r>
            <a:r>
              <a:rPr lang="en-US" sz="2000" b="1" dirty="0"/>
              <a:t> </a:t>
            </a:r>
            <a:r>
              <a:rPr lang="en-US" sz="2000" b="1" dirty="0" err="1"/>
              <a:t>promene</a:t>
            </a:r>
            <a:r>
              <a:rPr lang="en-US" sz="2000" dirty="0"/>
              <a:t>: </a:t>
            </a:r>
            <a:r>
              <a:rPr lang="en-US" sz="2000" dirty="0" err="1"/>
              <a:t>ljudi</a:t>
            </a:r>
            <a:r>
              <a:rPr lang="en-US" sz="2000" dirty="0"/>
              <a:t> </a:t>
            </a:r>
            <a:r>
              <a:rPr lang="en-US" sz="2000" dirty="0" err="1"/>
              <a:t>mogu</a:t>
            </a:r>
            <a:r>
              <a:rPr lang="en-US" sz="2000" dirty="0"/>
              <a:t> </a:t>
            </a:r>
            <a:r>
              <a:rPr lang="en-US" sz="2000" dirty="0" err="1"/>
              <a:t>postati</a:t>
            </a:r>
            <a:r>
              <a:rPr lang="en-US" sz="2000" dirty="0"/>
              <a:t> </a:t>
            </a:r>
            <a:r>
              <a:rPr lang="en-US" sz="2000" dirty="0" err="1"/>
              <a:t>funkcionalniji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prilagodljiviji</a:t>
            </a:r>
            <a:r>
              <a:rPr lang="en-US" sz="2000" dirty="0"/>
              <a:t> </a:t>
            </a:r>
            <a:r>
              <a:rPr lang="en-US" sz="2000" dirty="0" err="1"/>
              <a:t>tako</a:t>
            </a:r>
            <a:r>
              <a:rPr lang="en-US" sz="2000" dirty="0"/>
              <a:t> </a:t>
            </a:r>
            <a:r>
              <a:rPr lang="en-US" sz="2000" dirty="0" err="1"/>
              <a:t>što</a:t>
            </a:r>
            <a:r>
              <a:rPr lang="en-US" sz="2000" dirty="0"/>
              <a:t> </a:t>
            </a:r>
            <a:r>
              <a:rPr lang="en-US" sz="2000" dirty="0" err="1"/>
              <a:t>će</a:t>
            </a:r>
            <a:r>
              <a:rPr lang="en-US" sz="2000" dirty="0"/>
              <a:t> </a:t>
            </a:r>
            <a:r>
              <a:rPr lang="en-US" sz="2000" dirty="0" err="1"/>
              <a:t>voljno</a:t>
            </a:r>
            <a:r>
              <a:rPr lang="en-US" sz="2000" dirty="0"/>
              <a:t> </a:t>
            </a:r>
            <a:r>
              <a:rPr lang="en-US" sz="2000" dirty="0" err="1"/>
              <a:t>menjati</a:t>
            </a:r>
            <a:r>
              <a:rPr lang="en-US" sz="2000" dirty="0"/>
              <a:t> </a:t>
            </a:r>
            <a:r>
              <a:rPr lang="en-US" sz="2000" dirty="0" err="1" smtClean="0"/>
              <a:t>svoje</a:t>
            </a:r>
            <a:r>
              <a:rPr lang="sr-Latn-RS" sz="2000" dirty="0" smtClean="0"/>
              <a:t> </a:t>
            </a:r>
            <a:r>
              <a:rPr lang="pl-PL" sz="2000" dirty="0" smtClean="0"/>
              <a:t>kognicije </a:t>
            </a:r>
            <a:r>
              <a:rPr lang="pl-PL" sz="2000" dirty="0"/>
              <a:t>i reakcije na okolnosti sa kojima se suočavaju.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43573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Intervencije koje se koriste u KT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3500"/>
            <a:ext cx="10585938" cy="3964354"/>
          </a:xfrm>
        </p:spPr>
        <p:txBody>
          <a:bodyPr>
            <a:noAutofit/>
          </a:bodyPr>
          <a:lstStyle/>
          <a:p>
            <a:r>
              <a:rPr lang="en-US" sz="2400" dirty="0" smtClean="0"/>
              <a:t>(</a:t>
            </a:r>
            <a:r>
              <a:rPr lang="en-US" sz="2400" dirty="0"/>
              <a:t>1) </a:t>
            </a:r>
            <a:r>
              <a:rPr lang="en-US" sz="2400" b="1" dirty="0" err="1"/>
              <a:t>strategiju</a:t>
            </a:r>
            <a:r>
              <a:rPr lang="en-US" sz="2400" b="1" dirty="0"/>
              <a:t> </a:t>
            </a:r>
            <a:r>
              <a:rPr lang="en-US" sz="2400" b="1" dirty="0" err="1"/>
              <a:t>kognitivne</a:t>
            </a:r>
            <a:r>
              <a:rPr lang="en-US" sz="2400" b="1" dirty="0"/>
              <a:t> </a:t>
            </a:r>
            <a:r>
              <a:rPr lang="en-US" sz="2400" b="1" dirty="0" err="1"/>
              <a:t>restrukturacije</a:t>
            </a:r>
            <a:r>
              <a:rPr lang="en-US" sz="2400" b="1" dirty="0"/>
              <a:t> </a:t>
            </a:r>
            <a:r>
              <a:rPr lang="en-US" sz="2400" dirty="0"/>
              <a:t>(</a:t>
            </a:r>
            <a:r>
              <a:rPr lang="en-US" sz="2400" dirty="0" err="1"/>
              <a:t>promena</a:t>
            </a:r>
            <a:r>
              <a:rPr lang="en-US" sz="2400" dirty="0"/>
              <a:t> </a:t>
            </a:r>
            <a:r>
              <a:rPr lang="en-US" sz="2400" dirty="0" err="1"/>
              <a:t>obrazaca</a:t>
            </a:r>
            <a:r>
              <a:rPr lang="en-US" sz="2400" dirty="0"/>
              <a:t> </a:t>
            </a:r>
            <a:r>
              <a:rPr lang="en-US" sz="2400" dirty="0" err="1" smtClean="0"/>
              <a:t>mišljenja,automatskih</a:t>
            </a:r>
            <a:r>
              <a:rPr lang="en-US" sz="2400" dirty="0" smtClean="0"/>
              <a:t> </a:t>
            </a:r>
            <a:r>
              <a:rPr lang="en-US" sz="2400" dirty="0" err="1"/>
              <a:t>misli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disfunkcionalnih</a:t>
            </a:r>
            <a:r>
              <a:rPr lang="en-US" sz="2400" dirty="0"/>
              <a:t> </a:t>
            </a:r>
            <a:r>
              <a:rPr lang="en-US" sz="2400" dirty="0" err="1"/>
              <a:t>uverenja</a:t>
            </a:r>
            <a:r>
              <a:rPr lang="en-US" sz="2400" dirty="0"/>
              <a:t>),</a:t>
            </a:r>
          </a:p>
          <a:p>
            <a:r>
              <a:rPr lang="en-US" sz="2400" dirty="0"/>
              <a:t>(2) </a:t>
            </a:r>
            <a:r>
              <a:rPr lang="en-US" sz="2400" b="1" dirty="0" err="1">
                <a:solidFill>
                  <a:srgbClr val="FF3300"/>
                </a:solidFill>
              </a:rPr>
              <a:t>strategiju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bihejvioralne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promene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dirty="0"/>
              <a:t>(</a:t>
            </a:r>
            <a:r>
              <a:rPr lang="en-US" sz="2400" dirty="0" err="1"/>
              <a:t>učenje</a:t>
            </a:r>
            <a:r>
              <a:rPr lang="en-US" sz="2400" dirty="0"/>
              <a:t> </a:t>
            </a:r>
            <a:r>
              <a:rPr lang="en-US" sz="2400" dirty="0" err="1"/>
              <a:t>novih</a:t>
            </a:r>
            <a:r>
              <a:rPr lang="en-US" sz="2400" dirty="0"/>
              <a:t> </a:t>
            </a:r>
            <a:r>
              <a:rPr lang="en-US" sz="2400" dirty="0" err="1"/>
              <a:t>strategija</a:t>
            </a:r>
            <a:r>
              <a:rPr lang="en-US" sz="2400" dirty="0"/>
              <a:t> </a:t>
            </a:r>
            <a:r>
              <a:rPr lang="en-US" sz="2400" dirty="0" err="1"/>
              <a:t>ponašanja</a:t>
            </a:r>
            <a:r>
              <a:rPr lang="en-US" sz="2400" dirty="0"/>
              <a:t>),</a:t>
            </a:r>
          </a:p>
          <a:p>
            <a:r>
              <a:rPr lang="en-US" sz="2400" dirty="0"/>
              <a:t>(3) </a:t>
            </a:r>
            <a:r>
              <a:rPr lang="en-US" sz="2400" b="1" dirty="0" err="1"/>
              <a:t>modifikaciju</a:t>
            </a:r>
            <a:r>
              <a:rPr lang="en-US" sz="2400" b="1" dirty="0"/>
              <a:t> </a:t>
            </a:r>
            <a:r>
              <a:rPr lang="en-US" sz="2400" b="1" dirty="0" err="1"/>
              <a:t>ključnih</a:t>
            </a:r>
            <a:r>
              <a:rPr lang="en-US" sz="2400" b="1" dirty="0"/>
              <a:t> </a:t>
            </a:r>
            <a:r>
              <a:rPr lang="en-US" sz="2400" b="1" dirty="0" err="1"/>
              <a:t>uverenja</a:t>
            </a:r>
            <a:r>
              <a:rPr lang="en-US" sz="2400" b="1" dirty="0"/>
              <a:t> </a:t>
            </a:r>
            <a:r>
              <a:rPr lang="en-US" sz="2400" dirty="0"/>
              <a:t>(</a:t>
            </a:r>
            <a:r>
              <a:rPr lang="en-US" sz="2400" dirty="0" err="1"/>
              <a:t>temeljnija</a:t>
            </a:r>
            <a:r>
              <a:rPr lang="en-US" sz="2400" dirty="0"/>
              <a:t> </a:t>
            </a:r>
            <a:r>
              <a:rPr lang="en-US" sz="2400" dirty="0" err="1"/>
              <a:t>promena</a:t>
            </a:r>
            <a:r>
              <a:rPr lang="en-US" sz="2400" dirty="0"/>
              <a:t> </a:t>
            </a:r>
            <a:r>
              <a:rPr lang="en-US" sz="2400" dirty="0" err="1" smtClean="0"/>
              <a:t>kognicija</a:t>
            </a:r>
            <a:r>
              <a:rPr lang="sr-Latn-RS" sz="2400" dirty="0" smtClean="0"/>
              <a:t> </a:t>
            </a:r>
            <a:r>
              <a:rPr lang="pl-PL" sz="2400" dirty="0" smtClean="0"/>
              <a:t>na </a:t>
            </a:r>
            <a:r>
              <a:rPr lang="pl-PL" sz="2400" dirty="0"/>
              <a:t>nivou dubljih struktura, odnosno kognitivnih shema) i</a:t>
            </a:r>
          </a:p>
          <a:p>
            <a:r>
              <a:rPr lang="en-US" sz="2400" dirty="0"/>
              <a:t>(4) </a:t>
            </a:r>
            <a:r>
              <a:rPr lang="en-US" sz="2400" b="1" dirty="0" err="1">
                <a:solidFill>
                  <a:srgbClr val="FF3300"/>
                </a:solidFill>
              </a:rPr>
              <a:t>prevenciju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relapsa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dirty="0"/>
              <a:t>(</a:t>
            </a:r>
            <a:r>
              <a:rPr lang="en-US" sz="2400" dirty="0" err="1"/>
              <a:t>razne</a:t>
            </a:r>
            <a:r>
              <a:rPr lang="en-US" sz="2400" dirty="0"/>
              <a:t> </a:t>
            </a:r>
            <a:r>
              <a:rPr lang="en-US" sz="2400" dirty="0" err="1"/>
              <a:t>intervencije</a:t>
            </a:r>
            <a:r>
              <a:rPr lang="en-US" sz="2400" dirty="0"/>
              <a:t> u </a:t>
            </a:r>
            <a:r>
              <a:rPr lang="en-US" sz="2400" dirty="0" err="1"/>
              <a:t>završnoj</a:t>
            </a:r>
            <a:r>
              <a:rPr lang="en-US" sz="2400" dirty="0"/>
              <a:t> </a:t>
            </a:r>
            <a:r>
              <a:rPr lang="en-US" sz="2400" dirty="0" err="1"/>
              <a:t>fazi</a:t>
            </a:r>
            <a:r>
              <a:rPr lang="en-US" sz="2400" dirty="0"/>
              <a:t> </a:t>
            </a:r>
            <a:r>
              <a:rPr lang="en-US" sz="2400" dirty="0" err="1" smtClean="0"/>
              <a:t>terapije</a:t>
            </a:r>
            <a:r>
              <a:rPr lang="sr-Latn-RS" sz="2400" dirty="0" smtClean="0"/>
              <a:t> </a:t>
            </a:r>
            <a:r>
              <a:rPr lang="pl-PL" sz="2400" dirty="0" smtClean="0"/>
              <a:t>pomoću </a:t>
            </a:r>
            <a:r>
              <a:rPr lang="pl-PL" sz="2400" dirty="0"/>
              <a:t>kojih se klijent osnažuje za samostalno </a:t>
            </a:r>
            <a:r>
              <a:rPr lang="pl-PL" sz="2400" dirty="0" smtClean="0"/>
              <a:t>praktikovanje </a:t>
            </a:r>
            <a:r>
              <a:rPr lang="en-US" sz="2400" dirty="0" err="1" smtClean="0"/>
              <a:t>postignutih</a:t>
            </a:r>
            <a:r>
              <a:rPr lang="en-US" sz="2400" dirty="0" smtClean="0"/>
              <a:t> </a:t>
            </a:r>
            <a:r>
              <a:rPr lang="en-US" sz="2400" dirty="0" err="1"/>
              <a:t>promena</a:t>
            </a:r>
            <a:r>
              <a:rPr lang="en-US" sz="24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851065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71061333"/>
              </p:ext>
            </p:extLst>
          </p:nvPr>
        </p:nvGraphicFramePr>
        <p:xfrm>
          <a:off x="1450732" y="492369"/>
          <a:ext cx="7851530" cy="5978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882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b="1" dirty="0" err="1"/>
              <a:t>Imaginarni</a:t>
            </a:r>
            <a:r>
              <a:rPr lang="en-US" sz="3200" b="1" dirty="0"/>
              <a:t> </a:t>
            </a:r>
            <a:r>
              <a:rPr lang="en-US" sz="3200" b="1" dirty="0" err="1"/>
              <a:t>susret</a:t>
            </a:r>
            <a:r>
              <a:rPr lang="en-US" sz="3200" b="1" dirty="0"/>
              <a:t> </a:t>
            </a:r>
            <a:r>
              <a:rPr lang="en-US" sz="3200" b="1" dirty="0" err="1"/>
              <a:t>studenta</a:t>
            </a:r>
            <a:r>
              <a:rPr lang="en-US" sz="3200" b="1" dirty="0"/>
              <a:t> </a:t>
            </a:r>
            <a:r>
              <a:rPr lang="en-US" sz="3200" b="1" dirty="0" err="1"/>
              <a:t>i</a:t>
            </a:r>
            <a:r>
              <a:rPr lang="en-US" sz="3200" b="1" dirty="0"/>
              <a:t> </a:t>
            </a:r>
            <a:r>
              <a:rPr lang="en-US" sz="3200" b="1" dirty="0" err="1" smtClean="0"/>
              <a:t>stoika</a:t>
            </a:r>
            <a:r>
              <a:rPr lang="sr-Latn-RS" sz="3200" b="1" dirty="0" smtClean="0"/>
              <a:t> 1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499"/>
            <a:ext cx="10691149" cy="3982235"/>
          </a:xfrm>
        </p:spPr>
        <p:txBody>
          <a:bodyPr>
            <a:noAutofit/>
          </a:bodyPr>
          <a:lstStyle/>
          <a:p>
            <a:r>
              <a:rPr lang="sv-SE" sz="2800" dirty="0"/>
              <a:t>Student: Posvađao sam se sa devojkom. Užas!</a:t>
            </a:r>
          </a:p>
          <a:p>
            <a:r>
              <a:rPr lang="en-US" sz="2800" b="1" i="1" dirty="0" err="1">
                <a:solidFill>
                  <a:schemeClr val="tx1"/>
                </a:solidFill>
              </a:rPr>
              <a:t>Epiktet</a:t>
            </a:r>
            <a:r>
              <a:rPr lang="en-US" sz="2800" b="1" i="1" dirty="0">
                <a:solidFill>
                  <a:schemeClr val="tx1"/>
                </a:solidFill>
              </a:rPr>
              <a:t>: </a:t>
            </a:r>
            <a:r>
              <a:rPr lang="en-US" sz="2800" b="1" i="1" dirty="0" err="1">
                <a:solidFill>
                  <a:schemeClr val="tx1"/>
                </a:solidFill>
              </a:rPr>
              <a:t>Ljude</a:t>
            </a:r>
            <a:r>
              <a:rPr lang="en-US" sz="2800" b="1" i="1" dirty="0">
                <a:solidFill>
                  <a:schemeClr val="tx1"/>
                </a:solidFill>
              </a:rPr>
              <a:t> ne </a:t>
            </a:r>
            <a:r>
              <a:rPr lang="en-US" sz="2800" b="1" i="1" dirty="0" err="1">
                <a:solidFill>
                  <a:schemeClr val="tx1"/>
                </a:solidFill>
              </a:rPr>
              <a:t>uznemiravaju</a:t>
            </a:r>
            <a:r>
              <a:rPr lang="en-US" sz="2800" b="1" i="1" dirty="0">
                <a:solidFill>
                  <a:schemeClr val="tx1"/>
                </a:solidFill>
              </a:rPr>
              <a:t> </a:t>
            </a:r>
            <a:r>
              <a:rPr lang="en-US" sz="2800" b="1" i="1" dirty="0" err="1">
                <a:solidFill>
                  <a:schemeClr val="tx1"/>
                </a:solidFill>
              </a:rPr>
              <a:t>događaji</a:t>
            </a:r>
            <a:r>
              <a:rPr lang="en-US" sz="2800" b="1" i="1" dirty="0">
                <a:solidFill>
                  <a:schemeClr val="tx1"/>
                </a:solidFill>
              </a:rPr>
              <a:t>, </a:t>
            </a:r>
            <a:r>
              <a:rPr lang="en-US" sz="2800" b="1" i="1" dirty="0" err="1">
                <a:solidFill>
                  <a:schemeClr val="tx1"/>
                </a:solidFill>
              </a:rPr>
              <a:t>već</a:t>
            </a:r>
            <a:r>
              <a:rPr lang="en-US" sz="2800" b="1" i="1" dirty="0">
                <a:solidFill>
                  <a:schemeClr val="tx1"/>
                </a:solidFill>
              </a:rPr>
              <a:t> </a:t>
            </a:r>
            <a:r>
              <a:rPr lang="en-US" sz="2800" b="1" i="1" dirty="0" err="1">
                <a:solidFill>
                  <a:schemeClr val="tx1"/>
                </a:solidFill>
              </a:rPr>
              <a:t>način</a:t>
            </a:r>
            <a:r>
              <a:rPr lang="en-US" sz="2800" b="1" i="1" dirty="0">
                <a:solidFill>
                  <a:schemeClr val="tx1"/>
                </a:solidFill>
              </a:rPr>
              <a:t> </a:t>
            </a:r>
            <a:r>
              <a:rPr lang="en-US" sz="2800" b="1" i="1" dirty="0" err="1">
                <a:solidFill>
                  <a:schemeClr val="tx1"/>
                </a:solidFill>
              </a:rPr>
              <a:t>na</a:t>
            </a:r>
            <a:r>
              <a:rPr lang="en-US" sz="2800" b="1" i="1" dirty="0">
                <a:solidFill>
                  <a:schemeClr val="tx1"/>
                </a:solidFill>
              </a:rPr>
              <a:t> </a:t>
            </a:r>
            <a:r>
              <a:rPr lang="en-US" sz="2800" b="1" i="1" dirty="0" err="1">
                <a:solidFill>
                  <a:schemeClr val="tx1"/>
                </a:solidFill>
              </a:rPr>
              <a:t>koji</a:t>
            </a:r>
            <a:r>
              <a:rPr lang="en-US" sz="2800" b="1" i="1" dirty="0">
                <a:solidFill>
                  <a:schemeClr val="tx1"/>
                </a:solidFill>
              </a:rPr>
              <a:t> </a:t>
            </a:r>
            <a:r>
              <a:rPr lang="en-US" sz="2800" b="1" i="1" dirty="0" err="1">
                <a:solidFill>
                  <a:schemeClr val="tx1"/>
                </a:solidFill>
              </a:rPr>
              <a:t>ih</a:t>
            </a:r>
            <a:r>
              <a:rPr lang="en-US" sz="2800" b="1" i="1" dirty="0">
                <a:solidFill>
                  <a:schemeClr val="tx1"/>
                </a:solidFill>
              </a:rPr>
              <a:t> vide.</a:t>
            </a:r>
          </a:p>
          <a:p>
            <a:r>
              <a:rPr lang="en-US" sz="2800" dirty="0"/>
              <a:t>Student: Ne </a:t>
            </a:r>
            <a:r>
              <a:rPr lang="en-US" sz="2800" dirty="0" err="1"/>
              <a:t>mogu</a:t>
            </a:r>
            <a:r>
              <a:rPr lang="en-US" sz="2800" dirty="0"/>
              <a:t> </a:t>
            </a:r>
            <a:r>
              <a:rPr lang="en-US" sz="2800" dirty="0" err="1"/>
              <a:t>podneti</a:t>
            </a:r>
            <a:r>
              <a:rPr lang="en-US" sz="2800" dirty="0"/>
              <a:t> </a:t>
            </a:r>
            <a:r>
              <a:rPr lang="en-US" sz="2800" dirty="0" err="1"/>
              <a:t>konflikt</a:t>
            </a:r>
            <a:r>
              <a:rPr lang="en-US" sz="2800" dirty="0"/>
              <a:t>. Ne </a:t>
            </a:r>
            <a:r>
              <a:rPr lang="en-US" sz="2800" dirty="0" err="1"/>
              <a:t>mogu</a:t>
            </a:r>
            <a:r>
              <a:rPr lang="en-US" sz="2800" dirty="0"/>
              <a:t> </a:t>
            </a:r>
            <a:r>
              <a:rPr lang="en-US" sz="2800" dirty="0" err="1"/>
              <a:t>podneti</a:t>
            </a:r>
            <a:r>
              <a:rPr lang="en-US" sz="2800" dirty="0"/>
              <a:t> da se </a:t>
            </a:r>
            <a:r>
              <a:rPr lang="en-US" sz="2800" dirty="0" err="1" smtClean="0"/>
              <a:t>ovako</a:t>
            </a:r>
            <a:r>
              <a:rPr lang="sr-Latn-RS" sz="2800" dirty="0" smtClean="0"/>
              <a:t> </a:t>
            </a:r>
            <a:r>
              <a:rPr lang="en-US" sz="2800" dirty="0" err="1" smtClean="0"/>
              <a:t>loše</a:t>
            </a:r>
            <a:r>
              <a:rPr lang="en-US" sz="2800" dirty="0" smtClean="0"/>
              <a:t> </a:t>
            </a:r>
            <a:r>
              <a:rPr lang="en-US" sz="2800" dirty="0" err="1"/>
              <a:t>osećam</a:t>
            </a:r>
            <a:r>
              <a:rPr lang="en-US" sz="2800" dirty="0"/>
              <a:t>.</a:t>
            </a:r>
          </a:p>
          <a:p>
            <a:r>
              <a:rPr lang="en-US" sz="2800" b="1" i="1" dirty="0" err="1"/>
              <a:t>Seneka</a:t>
            </a:r>
            <a:r>
              <a:rPr lang="en-US" sz="2800" b="1" i="1" dirty="0"/>
              <a:t>: </a:t>
            </a:r>
            <a:r>
              <a:rPr lang="en-US" sz="2800" b="1" i="1" dirty="0" err="1"/>
              <a:t>Ništa</a:t>
            </a:r>
            <a:r>
              <a:rPr lang="en-US" sz="2800" b="1" i="1" dirty="0"/>
              <a:t> </a:t>
            </a:r>
            <a:r>
              <a:rPr lang="en-US" sz="2800" b="1" i="1" dirty="0" err="1"/>
              <a:t>nije</a:t>
            </a:r>
            <a:r>
              <a:rPr lang="en-US" sz="2800" b="1" i="1" dirty="0"/>
              <a:t> </a:t>
            </a:r>
            <a:r>
              <a:rPr lang="en-US" sz="2800" b="1" i="1" dirty="0" err="1"/>
              <a:t>tako</a:t>
            </a:r>
            <a:r>
              <a:rPr lang="en-US" sz="2800" b="1" i="1" dirty="0"/>
              <a:t> </a:t>
            </a:r>
            <a:r>
              <a:rPr lang="en-US" sz="2800" b="1" i="1" dirty="0" err="1"/>
              <a:t>gorko</a:t>
            </a:r>
            <a:r>
              <a:rPr lang="en-US" sz="2800" b="1" i="1" dirty="0"/>
              <a:t> </a:t>
            </a:r>
            <a:r>
              <a:rPr lang="en-US" sz="2800" b="1" i="1" dirty="0" err="1"/>
              <a:t>što</a:t>
            </a:r>
            <a:r>
              <a:rPr lang="en-US" sz="2800" b="1" i="1" dirty="0"/>
              <a:t> </a:t>
            </a:r>
            <a:r>
              <a:rPr lang="en-US" sz="2800" b="1" i="1" dirty="0" err="1"/>
              <a:t>smiren</a:t>
            </a:r>
            <a:r>
              <a:rPr lang="en-US" sz="2800" b="1" i="1" dirty="0"/>
              <a:t> um ne bi </a:t>
            </a:r>
            <a:r>
              <a:rPr lang="en-US" sz="2800" b="1" i="1" dirty="0" err="1"/>
              <a:t>mogao</a:t>
            </a:r>
            <a:r>
              <a:rPr lang="en-US" sz="2800" b="1" i="1" dirty="0"/>
              <a:t> </a:t>
            </a:r>
            <a:r>
              <a:rPr lang="en-US" sz="2800" b="1" i="1" dirty="0" err="1"/>
              <a:t>utešiti</a:t>
            </a:r>
            <a:r>
              <a:rPr lang="en-US" sz="2800" b="1" i="1" dirty="0"/>
              <a:t>.</a:t>
            </a:r>
            <a:endParaRPr lang="sr-Latn-CS" altLang="en-US" sz="20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739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244" y="973668"/>
            <a:ext cx="8761413" cy="706964"/>
          </a:xfrm>
        </p:spPr>
        <p:txBody>
          <a:bodyPr/>
          <a:lstStyle/>
          <a:p>
            <a:pPr algn="ctr"/>
            <a:r>
              <a:rPr lang="en-US" sz="3200" b="1" dirty="0" err="1"/>
              <a:t>Imaginarni</a:t>
            </a:r>
            <a:r>
              <a:rPr lang="en-US" sz="3200" b="1" dirty="0"/>
              <a:t> </a:t>
            </a:r>
            <a:r>
              <a:rPr lang="en-US" sz="3200" b="1" dirty="0" err="1"/>
              <a:t>susret</a:t>
            </a:r>
            <a:r>
              <a:rPr lang="en-US" sz="3200" b="1" dirty="0"/>
              <a:t> </a:t>
            </a:r>
            <a:r>
              <a:rPr lang="en-US" sz="3200" b="1" dirty="0" err="1"/>
              <a:t>studenta</a:t>
            </a:r>
            <a:r>
              <a:rPr lang="en-US" sz="3200" b="1" dirty="0"/>
              <a:t> </a:t>
            </a:r>
            <a:r>
              <a:rPr lang="en-US" sz="3200" b="1" dirty="0" err="1"/>
              <a:t>i</a:t>
            </a:r>
            <a:r>
              <a:rPr lang="en-US" sz="3200" b="1" dirty="0"/>
              <a:t> </a:t>
            </a:r>
            <a:r>
              <a:rPr lang="en-US" sz="3200" b="1" dirty="0" err="1" smtClean="0"/>
              <a:t>stoika</a:t>
            </a:r>
            <a:r>
              <a:rPr lang="sr-Latn-RS" sz="3200" b="1" dirty="0" smtClean="0"/>
              <a:t> 2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936" y="2603499"/>
            <a:ext cx="11661168" cy="3982235"/>
          </a:xfrm>
        </p:spPr>
        <p:txBody>
          <a:bodyPr>
            <a:noAutofit/>
          </a:bodyPr>
          <a:lstStyle/>
          <a:p>
            <a:r>
              <a:rPr lang="en-US" sz="2400" dirty="0"/>
              <a:t>Student: </a:t>
            </a:r>
            <a:r>
              <a:rPr lang="en-US" sz="2400" dirty="0" err="1"/>
              <a:t>Odmah</a:t>
            </a:r>
            <a:r>
              <a:rPr lang="en-US" sz="2400" dirty="0"/>
              <a:t> </a:t>
            </a:r>
            <a:r>
              <a:rPr lang="en-US" sz="2400" dirty="0" err="1"/>
              <a:t>ću</a:t>
            </a:r>
            <a:r>
              <a:rPr lang="en-US" sz="2400" dirty="0"/>
              <a:t> je </a:t>
            </a:r>
            <a:r>
              <a:rPr lang="en-US" sz="2400" dirty="0" err="1"/>
              <a:t>zvati</a:t>
            </a:r>
            <a:r>
              <a:rPr lang="en-US" sz="2400" dirty="0"/>
              <a:t>! </a:t>
            </a:r>
            <a:r>
              <a:rPr lang="en-US" sz="2400" dirty="0" err="1"/>
              <a:t>Moram</a:t>
            </a:r>
            <a:r>
              <a:rPr lang="en-US" sz="2400" dirty="0"/>
              <a:t> </a:t>
            </a:r>
            <a:r>
              <a:rPr lang="en-US" sz="2400" dirty="0" err="1"/>
              <a:t>sve</a:t>
            </a:r>
            <a:r>
              <a:rPr lang="en-US" sz="2400" dirty="0"/>
              <a:t> </a:t>
            </a:r>
            <a:r>
              <a:rPr lang="en-US" sz="2400" dirty="0" err="1"/>
              <a:t>brzo</a:t>
            </a:r>
            <a:r>
              <a:rPr lang="en-US" sz="2400" dirty="0"/>
              <a:t> </a:t>
            </a:r>
            <a:r>
              <a:rPr lang="en-US" sz="2400" dirty="0" err="1"/>
              <a:t>izgladiti</a:t>
            </a:r>
            <a:r>
              <a:rPr lang="en-US" sz="2400" dirty="0"/>
              <a:t>. </a:t>
            </a:r>
            <a:r>
              <a:rPr lang="en-US" sz="2400" dirty="0" err="1"/>
              <a:t>Sve</a:t>
            </a:r>
            <a:r>
              <a:rPr lang="en-US" sz="2400" dirty="0"/>
              <a:t> </a:t>
            </a:r>
            <a:r>
              <a:rPr lang="en-US" sz="2400" dirty="0" err="1"/>
              <a:t>mora</a:t>
            </a:r>
            <a:r>
              <a:rPr lang="en-US" sz="2400" dirty="0"/>
              <a:t> </a:t>
            </a:r>
            <a:r>
              <a:rPr lang="en-US" sz="2400" dirty="0" err="1"/>
              <a:t>biti</a:t>
            </a:r>
            <a:r>
              <a:rPr lang="en-US" sz="2400" dirty="0"/>
              <a:t> </a:t>
            </a:r>
            <a:r>
              <a:rPr lang="en-US" sz="2400" dirty="0" smtClean="0"/>
              <a:t>u</a:t>
            </a:r>
            <a:r>
              <a:rPr lang="sr-Latn-RS" sz="2400" dirty="0" smtClean="0"/>
              <a:t> </a:t>
            </a:r>
            <a:r>
              <a:rPr lang="en-US" sz="2400" dirty="0" err="1" smtClean="0"/>
              <a:t>redu</a:t>
            </a:r>
            <a:r>
              <a:rPr lang="en-US" sz="2400" dirty="0"/>
              <a:t>...</a:t>
            </a:r>
          </a:p>
          <a:p>
            <a:r>
              <a:rPr lang="en-US" sz="2400" b="1" i="1" dirty="0" err="1"/>
              <a:t>Epiktet</a:t>
            </a:r>
            <a:r>
              <a:rPr lang="en-US" sz="2400" b="1" i="1" dirty="0"/>
              <a:t>: </a:t>
            </a:r>
            <a:r>
              <a:rPr lang="en-US" sz="2400" b="1" i="1" dirty="0" err="1"/>
              <a:t>Ništa</a:t>
            </a:r>
            <a:r>
              <a:rPr lang="en-US" sz="2400" b="1" i="1" dirty="0"/>
              <a:t> </a:t>
            </a:r>
            <a:r>
              <a:rPr lang="en-US" sz="2400" b="1" i="1" dirty="0" err="1"/>
              <a:t>veliko</a:t>
            </a:r>
            <a:r>
              <a:rPr lang="en-US" sz="2400" b="1" i="1" dirty="0"/>
              <a:t> se ne </a:t>
            </a:r>
            <a:r>
              <a:rPr lang="en-US" sz="2400" b="1" i="1" dirty="0" err="1"/>
              <a:t>stvara</a:t>
            </a:r>
            <a:r>
              <a:rPr lang="en-US" sz="2400" b="1" i="1" dirty="0"/>
              <a:t> </a:t>
            </a:r>
            <a:r>
              <a:rPr lang="en-US" sz="2400" b="1" i="1" dirty="0" err="1"/>
              <a:t>odjednom</a:t>
            </a:r>
            <a:r>
              <a:rPr lang="en-US" sz="2400" b="1" i="1" dirty="0"/>
              <a:t>, </a:t>
            </a:r>
            <a:r>
              <a:rPr lang="en-US" sz="2400" b="1" i="1" dirty="0" err="1"/>
              <a:t>kao</a:t>
            </a:r>
            <a:r>
              <a:rPr lang="en-US" sz="2400" b="1" i="1" dirty="0"/>
              <a:t> </a:t>
            </a:r>
            <a:r>
              <a:rPr lang="en-US" sz="2400" b="1" i="1" dirty="0" err="1"/>
              <a:t>ni</a:t>
            </a:r>
            <a:r>
              <a:rPr lang="en-US" sz="2400" b="1" i="1" dirty="0"/>
              <a:t> </a:t>
            </a:r>
            <a:r>
              <a:rPr lang="en-US" sz="2400" b="1" i="1" dirty="0" err="1"/>
              <a:t>plodovi</a:t>
            </a:r>
            <a:r>
              <a:rPr lang="en-US" sz="2400" b="1" i="1" dirty="0"/>
              <a:t> </a:t>
            </a:r>
            <a:r>
              <a:rPr lang="en-US" sz="2400" b="1" i="1" dirty="0" err="1" smtClean="0"/>
              <a:t>grožđa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ili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smokvi</a:t>
            </a:r>
            <a:r>
              <a:rPr lang="en-US" sz="2400" b="1" i="1" dirty="0"/>
              <a:t>. </a:t>
            </a:r>
            <a:r>
              <a:rPr lang="en-US" sz="2400" b="1" i="1" dirty="0" err="1"/>
              <a:t>Ako</a:t>
            </a:r>
            <a:r>
              <a:rPr lang="en-US" sz="2400" b="1" i="1" dirty="0"/>
              <a:t> mi </a:t>
            </a:r>
            <a:r>
              <a:rPr lang="en-US" sz="2400" b="1" i="1" dirty="0" err="1"/>
              <a:t>kažeš</a:t>
            </a:r>
            <a:r>
              <a:rPr lang="en-US" sz="2400" b="1" i="1" dirty="0"/>
              <a:t> da </a:t>
            </a:r>
            <a:r>
              <a:rPr lang="en-US" sz="2400" b="1" i="1" dirty="0" err="1"/>
              <a:t>želiš</a:t>
            </a:r>
            <a:r>
              <a:rPr lang="en-US" sz="2400" b="1" i="1" dirty="0"/>
              <a:t> </a:t>
            </a:r>
            <a:r>
              <a:rPr lang="en-US" sz="2400" b="1" i="1" dirty="0" err="1"/>
              <a:t>voće</a:t>
            </a:r>
            <a:r>
              <a:rPr lang="en-US" sz="2400" b="1" i="1" dirty="0"/>
              <a:t>, </a:t>
            </a:r>
            <a:r>
              <a:rPr lang="en-US" sz="2400" b="1" i="1" dirty="0" err="1"/>
              <a:t>odgovoriću</a:t>
            </a:r>
            <a:r>
              <a:rPr lang="en-US" sz="2400" b="1" i="1" dirty="0"/>
              <a:t> </a:t>
            </a:r>
            <a:r>
              <a:rPr lang="en-US" sz="2400" b="1" i="1" dirty="0" err="1"/>
              <a:t>ti</a:t>
            </a:r>
            <a:r>
              <a:rPr lang="en-US" sz="2400" b="1" i="1" dirty="0"/>
              <a:t> da je </a:t>
            </a:r>
            <a:r>
              <a:rPr lang="en-US" sz="2400" b="1" i="1" dirty="0" err="1" smtClean="0"/>
              <a:t>potrebno</a:t>
            </a:r>
            <a:r>
              <a:rPr lang="sr-Latn-RS" sz="2400" b="1" i="1" dirty="0" smtClean="0"/>
              <a:t> </a:t>
            </a:r>
            <a:r>
              <a:rPr lang="en-US" sz="2400" b="1" i="1" dirty="0" err="1" smtClean="0"/>
              <a:t>vreme</a:t>
            </a:r>
            <a:r>
              <a:rPr lang="en-US" sz="2400" b="1" i="1" dirty="0"/>
              <a:t>. </a:t>
            </a:r>
            <a:r>
              <a:rPr lang="en-US" sz="2400" b="1" i="1" dirty="0" err="1"/>
              <a:t>Pusti</a:t>
            </a:r>
            <a:r>
              <a:rPr lang="en-US" sz="2400" b="1" i="1" dirty="0"/>
              <a:t> da </a:t>
            </a:r>
            <a:r>
              <a:rPr lang="en-US" sz="2400" b="1" i="1" dirty="0" err="1"/>
              <a:t>prvo</a:t>
            </a:r>
            <a:r>
              <a:rPr lang="en-US" sz="2400" b="1" i="1" dirty="0"/>
              <a:t> </a:t>
            </a:r>
            <a:r>
              <a:rPr lang="en-US" sz="2400" b="1" i="1" dirty="0" err="1"/>
              <a:t>procveta</a:t>
            </a:r>
            <a:r>
              <a:rPr lang="en-US" sz="2400" b="1" i="1" dirty="0"/>
              <a:t>, da se </a:t>
            </a:r>
            <a:r>
              <a:rPr lang="en-US" sz="2400" b="1" i="1" dirty="0" err="1"/>
              <a:t>razvije</a:t>
            </a:r>
            <a:r>
              <a:rPr lang="en-US" sz="2400" b="1" i="1" dirty="0"/>
              <a:t> </a:t>
            </a:r>
            <a:r>
              <a:rPr lang="en-US" sz="2400" b="1" i="1" dirty="0" err="1"/>
              <a:t>i</a:t>
            </a:r>
            <a:r>
              <a:rPr lang="en-US" sz="2400" b="1" i="1" dirty="0"/>
              <a:t> </a:t>
            </a:r>
            <a:r>
              <a:rPr lang="en-US" sz="2400" b="1" i="1" dirty="0" err="1"/>
              <a:t>sačekaj</a:t>
            </a:r>
            <a:r>
              <a:rPr lang="en-US" sz="2400" b="1" i="1" dirty="0"/>
              <a:t> da </a:t>
            </a:r>
            <a:r>
              <a:rPr lang="en-US" sz="2400" b="1" i="1" dirty="0" err="1"/>
              <a:t>sazre</a:t>
            </a:r>
            <a:r>
              <a:rPr lang="en-US" sz="2400" b="1" i="1" dirty="0"/>
              <a:t>.</a:t>
            </a:r>
          </a:p>
          <a:p>
            <a:r>
              <a:rPr lang="en-US" sz="2400" dirty="0"/>
              <a:t>Student: U </a:t>
            </a:r>
            <a:r>
              <a:rPr lang="en-US" sz="2400" dirty="0" err="1"/>
              <a:t>stvari</a:t>
            </a:r>
            <a:r>
              <a:rPr lang="en-US" sz="2400" dirty="0"/>
              <a:t>, </a:t>
            </a:r>
            <a:r>
              <a:rPr lang="en-US" sz="2400" dirty="0" err="1"/>
              <a:t>ni</a:t>
            </a:r>
            <a:r>
              <a:rPr lang="en-US" sz="2400" dirty="0"/>
              <a:t> ne </a:t>
            </a:r>
            <a:r>
              <a:rPr lang="en-US" sz="2400" dirty="0" err="1"/>
              <a:t>znam</a:t>
            </a:r>
            <a:r>
              <a:rPr lang="en-US" sz="2400" dirty="0"/>
              <a:t> </a:t>
            </a:r>
            <a:r>
              <a:rPr lang="en-US" sz="2400" dirty="0" err="1"/>
              <a:t>šta</a:t>
            </a:r>
            <a:r>
              <a:rPr lang="en-US" sz="2400" dirty="0"/>
              <a:t> da </a:t>
            </a:r>
            <a:r>
              <a:rPr lang="en-US" sz="2400" dirty="0" err="1"/>
              <a:t>joj</a:t>
            </a:r>
            <a:r>
              <a:rPr lang="en-US" sz="2400" dirty="0"/>
              <a:t> </a:t>
            </a:r>
            <a:r>
              <a:rPr lang="en-US" sz="2400" dirty="0" err="1"/>
              <a:t>kažem</a:t>
            </a:r>
            <a:r>
              <a:rPr lang="en-US" sz="2400" dirty="0"/>
              <a:t>... Ni </a:t>
            </a:r>
            <a:r>
              <a:rPr lang="en-US" sz="2400" dirty="0" err="1"/>
              <a:t>meni</a:t>
            </a:r>
            <a:r>
              <a:rPr lang="en-US" sz="2400" dirty="0"/>
              <a:t> </a:t>
            </a:r>
            <a:r>
              <a:rPr lang="en-US" sz="2400" dirty="0" err="1"/>
              <a:t>nije</a:t>
            </a:r>
            <a:r>
              <a:rPr lang="en-US" sz="2400" dirty="0"/>
              <a:t> </a:t>
            </a:r>
            <a:r>
              <a:rPr lang="en-US" sz="2400" dirty="0" err="1"/>
              <a:t>jasno</a:t>
            </a:r>
            <a:r>
              <a:rPr lang="en-US" sz="2400" dirty="0"/>
              <a:t> </a:t>
            </a:r>
            <a:r>
              <a:rPr lang="en-US" sz="2400" dirty="0" err="1" smtClean="0"/>
              <a:t>šta</a:t>
            </a:r>
            <a:r>
              <a:rPr lang="sr-Latn-RS" sz="2400" dirty="0" smtClean="0"/>
              <a:t> </a:t>
            </a:r>
            <a:r>
              <a:rPr lang="en-US" sz="2400" dirty="0" err="1" smtClean="0"/>
              <a:t>hoću</a:t>
            </a:r>
            <a:r>
              <a:rPr lang="en-US" sz="2400" dirty="0"/>
              <a:t>.</a:t>
            </a:r>
          </a:p>
          <a:p>
            <a:r>
              <a:rPr lang="en-US" sz="2400" b="1" i="1" dirty="0"/>
              <a:t>Marko </a:t>
            </a:r>
            <a:r>
              <a:rPr lang="en-US" sz="2400" b="1" i="1" dirty="0" err="1"/>
              <a:t>Aurelije</a:t>
            </a:r>
            <a:r>
              <a:rPr lang="en-US" sz="2400" b="1" i="1" dirty="0"/>
              <a:t>: </a:t>
            </a:r>
            <a:r>
              <a:rPr lang="en-US" sz="2400" b="1" i="1" dirty="0" err="1"/>
              <a:t>Uvek</a:t>
            </a:r>
            <a:r>
              <a:rPr lang="en-US" sz="2400" b="1" i="1" dirty="0"/>
              <a:t> se </a:t>
            </a:r>
            <a:r>
              <a:rPr lang="en-US" sz="2400" b="1" i="1" dirty="0" err="1"/>
              <a:t>drži</a:t>
            </a:r>
            <a:r>
              <a:rPr lang="en-US" sz="2400" b="1" i="1" dirty="0"/>
              <a:t> ova </a:t>
            </a:r>
            <a:r>
              <a:rPr lang="en-US" sz="2400" b="1" i="1" dirty="0" err="1"/>
              <a:t>dva</a:t>
            </a:r>
            <a:r>
              <a:rPr lang="en-US" sz="2400" b="1" i="1" dirty="0"/>
              <a:t> </a:t>
            </a:r>
            <a:r>
              <a:rPr lang="en-US" sz="2400" b="1" i="1" dirty="0" err="1"/>
              <a:t>pravila</a:t>
            </a:r>
            <a:r>
              <a:rPr lang="en-US" sz="2400" b="1" i="1" dirty="0"/>
              <a:t>: </a:t>
            </a:r>
            <a:r>
              <a:rPr lang="en-US" sz="2400" b="1" i="1" dirty="0" err="1"/>
              <a:t>prvo</a:t>
            </a:r>
            <a:r>
              <a:rPr lang="en-US" sz="2400" b="1" i="1" dirty="0"/>
              <a:t>, </a:t>
            </a:r>
            <a:r>
              <a:rPr lang="en-US" sz="2400" b="1" i="1" dirty="0" err="1"/>
              <a:t>čini</a:t>
            </a:r>
            <a:r>
              <a:rPr lang="en-US" sz="2400" b="1" i="1" dirty="0"/>
              <a:t> </a:t>
            </a:r>
            <a:r>
              <a:rPr lang="en-US" sz="2400" b="1" i="1" dirty="0" err="1"/>
              <a:t>samo</a:t>
            </a:r>
            <a:r>
              <a:rPr lang="en-US" sz="2400" b="1" i="1" dirty="0"/>
              <a:t> </a:t>
            </a:r>
            <a:r>
              <a:rPr lang="en-US" sz="2400" b="1" i="1" dirty="0" err="1" smtClean="0"/>
              <a:t>ono</a:t>
            </a:r>
            <a:r>
              <a:rPr lang="sr-Latn-RS" sz="2400" b="1" i="1" dirty="0" smtClean="0"/>
              <a:t> </a:t>
            </a:r>
            <a:r>
              <a:rPr lang="pl-PL" sz="2400" b="1" i="1" dirty="0" smtClean="0"/>
              <a:t>što </a:t>
            </a:r>
            <a:r>
              <a:rPr lang="pl-PL" sz="2400" b="1" i="1" dirty="0"/>
              <a:t>razum, naš vladar i zakonodavac, nalaže za opšte dobro, i, drugo</a:t>
            </a:r>
            <a:r>
              <a:rPr lang="pl-PL" sz="2400" b="1" i="1" dirty="0" smtClean="0"/>
              <a:t>, </a:t>
            </a:r>
            <a:r>
              <a:rPr lang="en-US" sz="2400" b="1" i="1" dirty="0" err="1" smtClean="0"/>
              <a:t>preispitaj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svoju</a:t>
            </a:r>
            <a:r>
              <a:rPr lang="en-US" sz="2400" b="1" i="1" dirty="0"/>
              <a:t> </a:t>
            </a:r>
            <a:r>
              <a:rPr lang="en-US" sz="2400" b="1" i="1" dirty="0" err="1"/>
              <a:t>odluku</a:t>
            </a:r>
            <a:r>
              <a:rPr lang="en-US" sz="2400" b="1" i="1" dirty="0"/>
              <a:t> </a:t>
            </a:r>
            <a:r>
              <a:rPr lang="en-US" sz="2400" b="1" i="1" dirty="0" err="1"/>
              <a:t>ako</a:t>
            </a:r>
            <a:r>
              <a:rPr lang="en-US" sz="2400" b="1" i="1" dirty="0"/>
              <a:t> </a:t>
            </a:r>
            <a:r>
              <a:rPr lang="en-US" sz="2400" b="1" i="1" dirty="0" err="1"/>
              <a:t>neko</a:t>
            </a:r>
            <a:r>
              <a:rPr lang="en-US" sz="2400" b="1" i="1" dirty="0"/>
              <a:t> </a:t>
            </a:r>
            <a:r>
              <a:rPr lang="en-US" sz="2400" b="1" i="1" dirty="0" err="1"/>
              <a:t>ukaže</a:t>
            </a:r>
            <a:r>
              <a:rPr lang="en-US" sz="2400" b="1" i="1" dirty="0"/>
              <a:t> </a:t>
            </a:r>
            <a:r>
              <a:rPr lang="en-US" sz="2400" b="1" i="1" dirty="0" err="1"/>
              <a:t>na</a:t>
            </a:r>
            <a:r>
              <a:rPr lang="en-US" sz="2400" b="1" i="1" dirty="0"/>
              <a:t> </a:t>
            </a:r>
            <a:r>
              <a:rPr lang="en-US" sz="2400" b="1" i="1" dirty="0" err="1"/>
              <a:t>tvoje</a:t>
            </a:r>
            <a:r>
              <a:rPr lang="en-US" sz="2400" b="1" i="1" dirty="0"/>
              <a:t> </a:t>
            </a:r>
            <a:r>
              <a:rPr lang="en-US" sz="2400" b="1" i="1" dirty="0" err="1"/>
              <a:t>neispravno</a:t>
            </a:r>
            <a:r>
              <a:rPr lang="en-US" sz="2400" b="1" i="1" dirty="0"/>
              <a:t> </a:t>
            </a:r>
            <a:r>
              <a:rPr lang="en-US" sz="2400" b="1" i="1" dirty="0" err="1"/>
              <a:t>suđenje</a:t>
            </a:r>
            <a:r>
              <a:rPr lang="en-US" sz="2400" b="1" dirty="0"/>
              <a:t>.</a:t>
            </a:r>
            <a:endParaRPr lang="sr-Latn-CS" altLang="en-US" sz="24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893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b="1" dirty="0" err="1"/>
              <a:t>Imaginarni</a:t>
            </a:r>
            <a:r>
              <a:rPr lang="en-US" sz="3200" b="1" dirty="0"/>
              <a:t> </a:t>
            </a:r>
            <a:r>
              <a:rPr lang="en-US" sz="3200" b="1" dirty="0" err="1"/>
              <a:t>susret</a:t>
            </a:r>
            <a:r>
              <a:rPr lang="en-US" sz="3200" b="1" dirty="0"/>
              <a:t> </a:t>
            </a:r>
            <a:r>
              <a:rPr lang="en-US" sz="3200" b="1" dirty="0" err="1"/>
              <a:t>studenta</a:t>
            </a:r>
            <a:r>
              <a:rPr lang="en-US" sz="3200" b="1" dirty="0"/>
              <a:t> </a:t>
            </a:r>
            <a:r>
              <a:rPr lang="en-US" sz="3200" b="1" dirty="0" err="1"/>
              <a:t>i</a:t>
            </a:r>
            <a:r>
              <a:rPr lang="en-US" sz="3200" b="1" dirty="0"/>
              <a:t> </a:t>
            </a:r>
            <a:r>
              <a:rPr lang="en-US" sz="3200" b="1" dirty="0" err="1" smtClean="0"/>
              <a:t>stoika</a:t>
            </a:r>
            <a:r>
              <a:rPr lang="sr-Latn-RS" sz="3200" b="1" dirty="0" smtClean="0"/>
              <a:t> 3 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499"/>
            <a:ext cx="10691149" cy="3982235"/>
          </a:xfrm>
        </p:spPr>
        <p:txBody>
          <a:bodyPr>
            <a:noAutofit/>
          </a:bodyPr>
          <a:lstStyle/>
          <a:p>
            <a:r>
              <a:rPr lang="en-US" sz="2400" dirty="0"/>
              <a:t>Student: </a:t>
            </a:r>
            <a:r>
              <a:rPr lang="en-US" sz="2400" dirty="0" err="1"/>
              <a:t>Šta</a:t>
            </a:r>
            <a:r>
              <a:rPr lang="en-US" sz="2400" dirty="0"/>
              <a:t> </a:t>
            </a:r>
            <a:r>
              <a:rPr lang="en-US" sz="2400" dirty="0" err="1"/>
              <a:t>ako</a:t>
            </a:r>
            <a:r>
              <a:rPr lang="en-US" sz="2400" dirty="0"/>
              <a:t> je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dalje</a:t>
            </a:r>
            <a:r>
              <a:rPr lang="en-US" sz="2400" dirty="0"/>
              <a:t> </a:t>
            </a:r>
            <a:r>
              <a:rPr lang="en-US" sz="2400" dirty="0" err="1"/>
              <a:t>ljuta</a:t>
            </a:r>
            <a:r>
              <a:rPr lang="en-US" sz="2400" dirty="0"/>
              <a:t>? </a:t>
            </a:r>
            <a:r>
              <a:rPr lang="en-US" sz="2400" dirty="0" err="1"/>
              <a:t>Šta</a:t>
            </a:r>
            <a:r>
              <a:rPr lang="en-US" sz="2400" dirty="0"/>
              <a:t> </a:t>
            </a:r>
            <a:r>
              <a:rPr lang="en-US" sz="2400" dirty="0" err="1"/>
              <a:t>ako</a:t>
            </a:r>
            <a:r>
              <a:rPr lang="en-US" sz="2400" dirty="0"/>
              <a:t> </a:t>
            </a:r>
            <a:r>
              <a:rPr lang="en-US" sz="2400" dirty="0" err="1"/>
              <a:t>bude</a:t>
            </a:r>
            <a:r>
              <a:rPr lang="en-US" sz="2400" dirty="0"/>
              <a:t> </a:t>
            </a:r>
            <a:r>
              <a:rPr lang="en-US" sz="2400" dirty="0" err="1"/>
              <a:t>neprijatna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kaže</a:t>
            </a:r>
            <a:r>
              <a:rPr lang="en-US" sz="2400" dirty="0"/>
              <a:t> </a:t>
            </a:r>
            <a:r>
              <a:rPr lang="en-US" sz="2400" dirty="0" smtClean="0"/>
              <a:t>mi</a:t>
            </a:r>
            <a:r>
              <a:rPr lang="sr-Latn-RS" sz="2400" dirty="0" smtClean="0"/>
              <a:t> </a:t>
            </a:r>
            <a:r>
              <a:rPr lang="en-US" sz="2400" dirty="0" err="1" smtClean="0"/>
              <a:t>svašta</a:t>
            </a:r>
            <a:r>
              <a:rPr lang="en-US" sz="2400" dirty="0"/>
              <a:t>?</a:t>
            </a:r>
          </a:p>
          <a:p>
            <a:r>
              <a:rPr lang="en-US" sz="2400" b="1" i="1" dirty="0" err="1"/>
              <a:t>Seneka</a:t>
            </a:r>
            <a:r>
              <a:rPr lang="en-US" sz="2400" b="1" i="1" dirty="0"/>
              <a:t>: To </a:t>
            </a:r>
            <a:r>
              <a:rPr lang="en-US" sz="2400" b="1" i="1" dirty="0" err="1"/>
              <a:t>čega</a:t>
            </a:r>
            <a:r>
              <a:rPr lang="en-US" sz="2400" b="1" i="1" dirty="0"/>
              <a:t> se sad </a:t>
            </a:r>
            <a:r>
              <a:rPr lang="en-US" sz="2400" b="1" i="1" dirty="0" err="1"/>
              <a:t>plašiš</a:t>
            </a:r>
            <a:r>
              <a:rPr lang="en-US" sz="2400" b="1" i="1" dirty="0"/>
              <a:t> </a:t>
            </a:r>
            <a:r>
              <a:rPr lang="en-US" sz="2400" b="1" i="1" dirty="0" err="1"/>
              <a:t>možda</a:t>
            </a:r>
            <a:r>
              <a:rPr lang="en-US" sz="2400" b="1" i="1" dirty="0"/>
              <a:t> se </a:t>
            </a:r>
            <a:r>
              <a:rPr lang="en-US" sz="2400" b="1" i="1" dirty="0" err="1"/>
              <a:t>nikad</a:t>
            </a:r>
            <a:r>
              <a:rPr lang="en-US" sz="2400" b="1" i="1" dirty="0"/>
              <a:t> </a:t>
            </a:r>
            <a:r>
              <a:rPr lang="en-US" sz="2400" b="1" i="1" dirty="0" err="1"/>
              <a:t>neće</a:t>
            </a:r>
            <a:r>
              <a:rPr lang="en-US" sz="2400" b="1" i="1" dirty="0"/>
              <a:t> </a:t>
            </a:r>
            <a:r>
              <a:rPr lang="en-US" sz="2400" b="1" i="1" dirty="0" err="1"/>
              <a:t>dogoditi</a:t>
            </a:r>
            <a:r>
              <a:rPr lang="en-US" sz="2400" b="1" i="1" dirty="0"/>
              <a:t>, </a:t>
            </a:r>
            <a:r>
              <a:rPr lang="en-US" sz="2400" b="1" i="1" dirty="0" smtClean="0"/>
              <a:t>a</a:t>
            </a:r>
            <a:r>
              <a:rPr lang="sr-Latn-RS" sz="2400" b="1" i="1" dirty="0" smtClean="0"/>
              <a:t> </a:t>
            </a:r>
            <a:r>
              <a:rPr lang="en-US" sz="2400" b="1" i="1" dirty="0" err="1" smtClean="0"/>
              <a:t>sigurno</a:t>
            </a:r>
            <a:r>
              <a:rPr lang="en-US" sz="2400" b="1" i="1" dirty="0" smtClean="0"/>
              <a:t> </a:t>
            </a:r>
            <a:r>
              <a:rPr lang="en-US" sz="2400" b="1" i="1" dirty="0"/>
              <a:t>se </a:t>
            </a:r>
            <a:r>
              <a:rPr lang="en-US" sz="2400" b="1" i="1" dirty="0" err="1"/>
              <a:t>još</a:t>
            </a:r>
            <a:r>
              <a:rPr lang="en-US" sz="2400" b="1" i="1" dirty="0"/>
              <a:t> </a:t>
            </a:r>
            <a:r>
              <a:rPr lang="en-US" sz="2400" b="1" i="1" dirty="0" err="1"/>
              <a:t>nije</a:t>
            </a:r>
            <a:r>
              <a:rPr lang="en-US" sz="2400" b="1" i="1" dirty="0"/>
              <a:t> </a:t>
            </a:r>
            <a:r>
              <a:rPr lang="en-US" sz="2400" b="1" i="1" dirty="0" err="1"/>
              <a:t>ni</a:t>
            </a:r>
            <a:r>
              <a:rPr lang="en-US" sz="2400" b="1" i="1" dirty="0"/>
              <a:t> </a:t>
            </a:r>
            <a:r>
              <a:rPr lang="en-US" sz="2400" b="1" i="1" dirty="0" err="1"/>
              <a:t>dogodilo</a:t>
            </a:r>
            <a:r>
              <a:rPr lang="en-US" sz="2400" b="1" i="1" dirty="0"/>
              <a:t>. </a:t>
            </a:r>
            <a:r>
              <a:rPr lang="en-US" sz="2400" b="1" i="1" dirty="0" err="1"/>
              <a:t>Neke</a:t>
            </a:r>
            <a:r>
              <a:rPr lang="en-US" sz="2400" b="1" i="1" dirty="0"/>
              <a:t> </a:t>
            </a:r>
            <a:r>
              <a:rPr lang="en-US" sz="2400" b="1" i="1" dirty="0" err="1"/>
              <a:t>stvari</a:t>
            </a:r>
            <a:r>
              <a:rPr lang="en-US" sz="2400" b="1" i="1" dirty="0"/>
              <a:t> </a:t>
            </a:r>
            <a:r>
              <a:rPr lang="en-US" sz="2400" b="1" i="1" dirty="0" err="1"/>
              <a:t>nas</a:t>
            </a:r>
            <a:r>
              <a:rPr lang="en-US" sz="2400" b="1" i="1" dirty="0"/>
              <a:t> </a:t>
            </a:r>
            <a:r>
              <a:rPr lang="en-US" sz="2400" b="1" i="1" dirty="0" err="1"/>
              <a:t>više</a:t>
            </a:r>
            <a:r>
              <a:rPr lang="en-US" sz="2400" b="1" i="1" dirty="0"/>
              <a:t> </a:t>
            </a:r>
            <a:r>
              <a:rPr lang="en-US" sz="2400" b="1" i="1" dirty="0" err="1"/>
              <a:t>plaše</a:t>
            </a:r>
            <a:r>
              <a:rPr lang="en-US" sz="2400" b="1" i="1" dirty="0"/>
              <a:t> </a:t>
            </a:r>
            <a:r>
              <a:rPr lang="en-US" sz="2400" b="1" i="1" dirty="0" err="1"/>
              <a:t>i</a:t>
            </a:r>
            <a:r>
              <a:rPr lang="en-US" sz="2400" b="1" i="1" dirty="0"/>
              <a:t> </a:t>
            </a:r>
            <a:r>
              <a:rPr lang="en-US" sz="2400" b="1" i="1" dirty="0" err="1" smtClean="0"/>
              <a:t>muče</a:t>
            </a:r>
            <a:r>
              <a:rPr lang="sr-Latn-RS" sz="2400" b="1" i="1" dirty="0" smtClean="0"/>
              <a:t> </a:t>
            </a:r>
            <a:r>
              <a:rPr lang="en-US" sz="2400" b="1" i="1" dirty="0" err="1" smtClean="0"/>
              <a:t>nego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što</a:t>
            </a:r>
            <a:r>
              <a:rPr lang="en-US" sz="2400" b="1" i="1" dirty="0"/>
              <a:t> bi morale. Ili </a:t>
            </a:r>
            <a:r>
              <a:rPr lang="en-US" sz="2400" b="1" i="1" dirty="0" err="1"/>
              <a:t>sami</a:t>
            </a:r>
            <a:r>
              <a:rPr lang="en-US" sz="2400" b="1" i="1" dirty="0"/>
              <a:t> </a:t>
            </a:r>
            <a:r>
              <a:rPr lang="en-US" sz="2400" b="1" i="1" dirty="0" err="1"/>
              <a:t>povećavamo</a:t>
            </a:r>
            <a:r>
              <a:rPr lang="en-US" sz="2400" b="1" i="1" dirty="0"/>
              <a:t> </a:t>
            </a:r>
            <a:r>
              <a:rPr lang="en-US" sz="2400" b="1" i="1" dirty="0" err="1"/>
              <a:t>bol</a:t>
            </a:r>
            <a:r>
              <a:rPr lang="en-US" sz="2400" b="1" i="1" dirty="0"/>
              <a:t> </a:t>
            </a:r>
            <a:r>
              <a:rPr lang="en-US" sz="2400" b="1" i="1" dirty="0" err="1"/>
              <a:t>ili</a:t>
            </a:r>
            <a:r>
              <a:rPr lang="en-US" sz="2400" b="1" i="1" dirty="0"/>
              <a:t> </a:t>
            </a:r>
            <a:r>
              <a:rPr lang="en-US" sz="2400" b="1" i="1" dirty="0" err="1"/>
              <a:t>ga</a:t>
            </a:r>
            <a:r>
              <a:rPr lang="en-US" sz="2400" b="1" i="1" dirty="0"/>
              <a:t> </a:t>
            </a:r>
            <a:r>
              <a:rPr lang="en-US" sz="2400" b="1" i="1" dirty="0" err="1"/>
              <a:t>sami</a:t>
            </a:r>
            <a:r>
              <a:rPr lang="en-US" sz="2400" b="1" i="1" dirty="0"/>
              <a:t> </a:t>
            </a:r>
            <a:r>
              <a:rPr lang="en-US" sz="2400" b="1" i="1" dirty="0" err="1"/>
              <a:t>izmišljamo</a:t>
            </a:r>
            <a:r>
              <a:rPr lang="en-US" sz="2400" b="1" i="1" dirty="0"/>
              <a:t> </a:t>
            </a:r>
            <a:r>
              <a:rPr lang="en-US" sz="2400" b="1" i="1" dirty="0" err="1" smtClean="0"/>
              <a:t>ili</a:t>
            </a:r>
            <a:r>
              <a:rPr lang="sr-Latn-RS" sz="2400" b="1" i="1" dirty="0" smtClean="0"/>
              <a:t> </a:t>
            </a:r>
            <a:r>
              <a:rPr lang="en-US" sz="2400" b="1" i="1" dirty="0" err="1" smtClean="0"/>
              <a:t>ga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čak</a:t>
            </a:r>
            <a:r>
              <a:rPr lang="en-US" sz="2400" b="1" i="1" dirty="0"/>
              <a:t> </a:t>
            </a:r>
            <a:r>
              <a:rPr lang="en-US" sz="2400" b="1" i="1" dirty="0" err="1"/>
              <a:t>unapred</a:t>
            </a:r>
            <a:r>
              <a:rPr lang="en-US" sz="2400" b="1" i="1" dirty="0"/>
              <a:t> </a:t>
            </a:r>
            <a:r>
              <a:rPr lang="en-US" sz="2400" b="1" i="1" dirty="0" err="1"/>
              <a:t>dozivamo</a:t>
            </a:r>
            <a:r>
              <a:rPr lang="en-US" sz="2400" b="1" i="1" dirty="0"/>
              <a:t>.</a:t>
            </a:r>
          </a:p>
          <a:p>
            <a:r>
              <a:rPr lang="pl-PL" sz="2400" dirty="0"/>
              <a:t>Student: Šta ako je gotovo?!</a:t>
            </a:r>
          </a:p>
          <a:p>
            <a:r>
              <a:rPr lang="en-US" sz="2400" b="1" i="1" dirty="0"/>
              <a:t>Marko </a:t>
            </a:r>
            <a:r>
              <a:rPr lang="en-US" sz="2400" b="1" i="1" dirty="0" err="1"/>
              <a:t>Aurelije</a:t>
            </a:r>
            <a:r>
              <a:rPr lang="en-US" sz="2400" b="1" i="1" dirty="0"/>
              <a:t>: Ne </a:t>
            </a:r>
            <a:r>
              <a:rPr lang="en-US" sz="2400" b="1" i="1" dirty="0" err="1"/>
              <a:t>uznemiravaj</a:t>
            </a:r>
            <a:r>
              <a:rPr lang="en-US" sz="2400" b="1" i="1" dirty="0"/>
              <a:t> se </a:t>
            </a:r>
            <a:r>
              <a:rPr lang="en-US" sz="2400" b="1" i="1" dirty="0" err="1"/>
              <a:t>zbog</a:t>
            </a:r>
            <a:r>
              <a:rPr lang="en-US" sz="2400" b="1" i="1" dirty="0"/>
              <a:t> </a:t>
            </a:r>
            <a:r>
              <a:rPr lang="en-US" sz="2400" b="1" i="1" dirty="0" err="1"/>
              <a:t>budućnosti</a:t>
            </a:r>
            <a:r>
              <a:rPr lang="en-US" sz="2400" b="1" i="1" dirty="0"/>
              <a:t>. S </a:t>
            </a:r>
            <a:r>
              <a:rPr lang="en-US" sz="2400" b="1" i="1" dirty="0" err="1"/>
              <a:t>njom</a:t>
            </a:r>
            <a:r>
              <a:rPr lang="en-US" sz="2400" b="1" i="1" dirty="0"/>
              <a:t> </a:t>
            </a:r>
            <a:r>
              <a:rPr lang="en-US" sz="2400" b="1" i="1" dirty="0" err="1"/>
              <a:t>ćeš</a:t>
            </a:r>
            <a:r>
              <a:rPr lang="en-US" sz="2400" b="1" i="1" dirty="0"/>
              <a:t> </a:t>
            </a:r>
            <a:r>
              <a:rPr lang="en-US" sz="2400" b="1" i="1" dirty="0" smtClean="0"/>
              <a:t>se</a:t>
            </a:r>
            <a:r>
              <a:rPr lang="sr-Latn-RS" sz="2400" b="1" i="1" dirty="0" smtClean="0"/>
              <a:t> </a:t>
            </a:r>
            <a:r>
              <a:rPr lang="en-US" sz="2400" b="1" i="1" dirty="0" err="1" smtClean="0"/>
              <a:t>suočiti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istim</a:t>
            </a:r>
            <a:r>
              <a:rPr lang="en-US" sz="2400" b="1" i="1" dirty="0"/>
              <a:t> </a:t>
            </a:r>
            <a:r>
              <a:rPr lang="en-US" sz="2400" b="1" i="1" dirty="0" err="1"/>
              <a:t>oružjem</a:t>
            </a:r>
            <a:r>
              <a:rPr lang="en-US" sz="2400" b="1" i="1" dirty="0"/>
              <a:t> </a:t>
            </a:r>
            <a:r>
              <a:rPr lang="en-US" sz="2400" b="1" i="1" dirty="0" err="1"/>
              <a:t>razuma</a:t>
            </a:r>
            <a:r>
              <a:rPr lang="en-US" sz="2400" b="1" i="1" dirty="0"/>
              <a:t> </a:t>
            </a:r>
            <a:r>
              <a:rPr lang="en-US" sz="2400" b="1" i="1" dirty="0" err="1"/>
              <a:t>kojim</a:t>
            </a:r>
            <a:r>
              <a:rPr lang="en-US" sz="2400" b="1" i="1" dirty="0"/>
              <a:t> se </a:t>
            </a:r>
            <a:r>
              <a:rPr lang="en-US" sz="2400" b="1" i="1" dirty="0" err="1"/>
              <a:t>i</a:t>
            </a:r>
            <a:r>
              <a:rPr lang="en-US" sz="2400" b="1" i="1" dirty="0"/>
              <a:t> </a:t>
            </a:r>
            <a:r>
              <a:rPr lang="en-US" sz="2400" b="1" i="1" dirty="0" err="1"/>
              <a:t>danas</a:t>
            </a:r>
            <a:r>
              <a:rPr lang="en-US" sz="2400" b="1" i="1" dirty="0"/>
              <a:t> </a:t>
            </a:r>
            <a:r>
              <a:rPr lang="en-US" sz="2400" b="1" i="1" dirty="0" err="1"/>
              <a:t>služiš</a:t>
            </a:r>
            <a:r>
              <a:rPr lang="en-US" sz="2400" b="1" i="1" dirty="0"/>
              <a:t>.</a:t>
            </a:r>
          </a:p>
          <a:p>
            <a:pPr marL="0" indent="0">
              <a:buNone/>
            </a:pPr>
            <a:endParaRPr lang="sr-Latn-CS" altLang="en-US" sz="20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523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dirty="0" smtClean="0"/>
              <a:t>Dodatak zadatak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RS" sz="3600" dirty="0" smtClean="0"/>
              <a:t>PREDSTAVITI KLIJENTU KBT </a:t>
            </a:r>
          </a:p>
          <a:p>
            <a:pPr marL="0" indent="0">
              <a:buNone/>
            </a:pPr>
            <a:r>
              <a:rPr lang="sr-Latn-RS" sz="3600" dirty="0" smtClean="0"/>
              <a:t> </a:t>
            </a:r>
          </a:p>
          <a:p>
            <a:r>
              <a:rPr lang="sr-Latn-RS" sz="3600" dirty="0" smtClean="0"/>
              <a:t>OTKLONITI PREDRASUDU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02057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7"/>
            <a:ext cx="9026736" cy="1070889"/>
          </a:xfrm>
        </p:spPr>
        <p:txBody>
          <a:bodyPr/>
          <a:lstStyle/>
          <a:p>
            <a:r>
              <a:rPr lang="sr-Latn-RS" dirty="0" smtClean="0"/>
              <a:t>3 glavne pretpostavke svih formi KBT (Dobson &amp; Dozois, 2001)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(1) </a:t>
            </a:r>
            <a:r>
              <a:rPr lang="en-US" sz="2800" dirty="0" err="1"/>
              <a:t>kognitivni</a:t>
            </a:r>
            <a:r>
              <a:rPr lang="en-US" sz="2800" dirty="0"/>
              <a:t> </a:t>
            </a:r>
            <a:r>
              <a:rPr lang="en-US" sz="2800" dirty="0" err="1"/>
              <a:t>procesi</a:t>
            </a:r>
            <a:r>
              <a:rPr lang="en-US" sz="2800" dirty="0"/>
              <a:t> </a:t>
            </a:r>
            <a:r>
              <a:rPr lang="en-US" sz="2800" dirty="0" err="1"/>
              <a:t>utiču</a:t>
            </a:r>
            <a:r>
              <a:rPr lang="en-US" sz="2800" dirty="0"/>
              <a:t> </a:t>
            </a:r>
            <a:r>
              <a:rPr lang="en-US" sz="2800" dirty="0" err="1"/>
              <a:t>na</a:t>
            </a:r>
            <a:r>
              <a:rPr lang="en-US" sz="2800" dirty="0"/>
              <a:t> </a:t>
            </a:r>
            <a:r>
              <a:rPr lang="en-US" sz="2800" dirty="0" err="1"/>
              <a:t>ponašanje</a:t>
            </a:r>
            <a:r>
              <a:rPr lang="en-US" sz="2800" dirty="0"/>
              <a:t>,</a:t>
            </a:r>
          </a:p>
          <a:p>
            <a:r>
              <a:rPr lang="it-IT" sz="2800" dirty="0"/>
              <a:t>(2) kognitivne aktivnosti mogu se posmatrati i menjati,</a:t>
            </a:r>
          </a:p>
          <a:p>
            <a:r>
              <a:rPr lang="en-US" sz="2800" dirty="0"/>
              <a:t>(3) </a:t>
            </a:r>
            <a:r>
              <a:rPr lang="en-US" sz="2800" dirty="0" err="1"/>
              <a:t>kada</a:t>
            </a:r>
            <a:r>
              <a:rPr lang="en-US" sz="2800" dirty="0"/>
              <a:t> </a:t>
            </a:r>
            <a:r>
              <a:rPr lang="en-US" sz="2800" dirty="0" err="1"/>
              <a:t>ljudi</a:t>
            </a:r>
            <a:r>
              <a:rPr lang="en-US" sz="2800" dirty="0"/>
              <a:t> </a:t>
            </a:r>
            <a:r>
              <a:rPr lang="en-US" sz="2800" dirty="0" err="1"/>
              <a:t>promene</a:t>
            </a:r>
            <a:r>
              <a:rPr lang="en-US" sz="2800" dirty="0"/>
              <a:t> </a:t>
            </a:r>
            <a:r>
              <a:rPr lang="en-US" sz="2800" dirty="0" err="1"/>
              <a:t>svoje</a:t>
            </a:r>
            <a:r>
              <a:rPr lang="en-US" sz="2800" dirty="0"/>
              <a:t> </a:t>
            </a:r>
            <a:r>
              <a:rPr lang="en-US" sz="2800" dirty="0" err="1"/>
              <a:t>kognicije</a:t>
            </a:r>
            <a:r>
              <a:rPr lang="en-US" sz="2800" dirty="0"/>
              <a:t> (</a:t>
            </a:r>
            <a:r>
              <a:rPr lang="en-US" sz="2800" dirty="0" err="1"/>
              <a:t>misli</a:t>
            </a:r>
            <a:r>
              <a:rPr lang="en-US" sz="2800" dirty="0"/>
              <a:t>, </a:t>
            </a:r>
            <a:r>
              <a:rPr lang="en-US" sz="2800" dirty="0" err="1"/>
              <a:t>interpretacije</a:t>
            </a:r>
            <a:r>
              <a:rPr lang="en-US" sz="2800" dirty="0"/>
              <a:t> </a:t>
            </a:r>
            <a:r>
              <a:rPr lang="en-US" sz="2800" dirty="0" err="1" smtClean="0"/>
              <a:t>ili</a:t>
            </a:r>
            <a:r>
              <a:rPr lang="sr-Latn-RS" sz="2800" dirty="0" smtClean="0"/>
              <a:t> </a:t>
            </a:r>
            <a:r>
              <a:rPr lang="en-US" sz="2800" dirty="0" err="1" smtClean="0"/>
              <a:t>pretpostavke</a:t>
            </a:r>
            <a:r>
              <a:rPr lang="en-US" sz="2800" dirty="0"/>
              <a:t>), to </a:t>
            </a:r>
            <a:r>
              <a:rPr lang="en-US" sz="2800" dirty="0" err="1"/>
              <a:t>može</a:t>
            </a:r>
            <a:r>
              <a:rPr lang="en-US" sz="2800" dirty="0"/>
              <a:t> </a:t>
            </a:r>
            <a:r>
              <a:rPr lang="en-US" sz="2800" dirty="0" err="1"/>
              <a:t>dovesti</a:t>
            </a:r>
            <a:r>
              <a:rPr lang="en-US" sz="2800" dirty="0"/>
              <a:t> do </a:t>
            </a:r>
            <a:r>
              <a:rPr lang="en-US" sz="2800" dirty="0" err="1"/>
              <a:t>promene</a:t>
            </a:r>
            <a:r>
              <a:rPr lang="en-US" sz="2800" dirty="0"/>
              <a:t> </a:t>
            </a:r>
            <a:r>
              <a:rPr lang="en-US" sz="2800" dirty="0" err="1"/>
              <a:t>njihovog</a:t>
            </a:r>
            <a:r>
              <a:rPr lang="en-US" sz="2800" dirty="0"/>
              <a:t> </a:t>
            </a:r>
            <a:r>
              <a:rPr lang="en-US" sz="2800" dirty="0" err="1"/>
              <a:t>ponašanja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61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Važni „zajednički običaji“ KBT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 dirty="0" smtClean="0"/>
              <a:t>VAŽNOST PSIHOEDUKACIJE </a:t>
            </a:r>
          </a:p>
          <a:p>
            <a:r>
              <a:rPr lang="sr-Latn-RS" dirty="0" smtClean="0"/>
              <a:t>KORIŠĆENJE DOMAĆIH ZADATAKA I VEŽBI SA SAMOPOMOĆ </a:t>
            </a:r>
          </a:p>
          <a:p>
            <a:r>
              <a:rPr lang="sr-Latn-RS" dirty="0" smtClean="0"/>
              <a:t>UPOTREBA INSTRUMENATA ZA PSIHODIJAGNOSTIČKU PROCENU </a:t>
            </a:r>
          </a:p>
          <a:p>
            <a:r>
              <a:rPr lang="sr-Latn-RS" dirty="0" smtClean="0"/>
              <a:t>STRUKTURIRAN I DIREKTIVAN PRISTUP </a:t>
            </a:r>
          </a:p>
          <a:p>
            <a:r>
              <a:rPr lang="sr-Latn-RS" dirty="0" smtClean="0"/>
              <a:t>„TEHNIČKI EKLEKTICIZAM“ </a:t>
            </a:r>
          </a:p>
          <a:p>
            <a:r>
              <a:rPr lang="sr-Latn-RS" dirty="0" smtClean="0"/>
              <a:t>VREMENSKA OGRANIČENOST INTERVENCIJA (12-16 SEANSI PROSEK)</a:t>
            </a:r>
          </a:p>
          <a:p>
            <a:r>
              <a:rPr lang="sr-Latn-RS" dirty="0" smtClean="0"/>
              <a:t>BAZIRANE NA EMPIRIJSKIM MODELIMA I DOKAZIMA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24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9211671" cy="1122260"/>
          </a:xfrm>
        </p:spPr>
        <p:txBody>
          <a:bodyPr/>
          <a:lstStyle/>
          <a:p>
            <a:pPr algn="ctr"/>
            <a:r>
              <a:rPr lang="sr-Latn-RS" b="1" dirty="0" smtClean="0"/>
              <a:t>10 ZABLUDA O KBT: portret KBT iz „pogrešnog ugla“ 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10711698" cy="4254500"/>
          </a:xfrm>
        </p:spPr>
        <p:txBody>
          <a:bodyPr>
            <a:normAutofit/>
          </a:bodyPr>
          <a:lstStyle/>
          <a:p>
            <a:r>
              <a:rPr lang="en-US" dirty="0" smtClean="0"/>
              <a:t>1</a:t>
            </a:r>
            <a:r>
              <a:rPr lang="en-US" dirty="0"/>
              <a:t>. </a:t>
            </a:r>
            <a:r>
              <a:rPr lang="en-US" dirty="0" err="1"/>
              <a:t>Samo</a:t>
            </a:r>
            <a:r>
              <a:rPr lang="en-US" dirty="0"/>
              <a:t> </a:t>
            </a:r>
            <a:r>
              <a:rPr lang="en-US" dirty="0" err="1"/>
              <a:t>inteligentni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elokventni</a:t>
            </a:r>
            <a:r>
              <a:rPr lang="en-US" dirty="0"/>
              <a:t> </a:t>
            </a:r>
            <a:r>
              <a:rPr lang="en-US" dirty="0" err="1"/>
              <a:t>klijenti</a:t>
            </a:r>
            <a:r>
              <a:rPr lang="en-US" dirty="0"/>
              <a:t> </a:t>
            </a:r>
            <a:r>
              <a:rPr lang="en-US" dirty="0" err="1"/>
              <a:t>mogu</a:t>
            </a:r>
            <a:r>
              <a:rPr lang="en-US" dirty="0"/>
              <a:t> </a:t>
            </a:r>
            <a:r>
              <a:rPr lang="en-US" dirty="0" err="1"/>
              <a:t>imati</a:t>
            </a:r>
            <a:r>
              <a:rPr lang="en-US" dirty="0"/>
              <a:t> </a:t>
            </a:r>
            <a:r>
              <a:rPr lang="en-US" dirty="0" err="1"/>
              <a:t>koristi</a:t>
            </a:r>
            <a:r>
              <a:rPr lang="en-US" dirty="0"/>
              <a:t> od KT.</a:t>
            </a:r>
          </a:p>
          <a:p>
            <a:r>
              <a:rPr lang="en-US" dirty="0"/>
              <a:t>2. KT se ne </a:t>
            </a:r>
            <a:r>
              <a:rPr lang="en-US" dirty="0" err="1"/>
              <a:t>fokusira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emocije</a:t>
            </a:r>
            <a:r>
              <a:rPr lang="en-US" dirty="0"/>
              <a:t>.</a:t>
            </a:r>
          </a:p>
          <a:p>
            <a:r>
              <a:rPr lang="pl-PL" dirty="0"/>
              <a:t>3. KT je u osnovi pozitivno mišljenje.</a:t>
            </a:r>
          </a:p>
          <a:p>
            <a:r>
              <a:rPr lang="en-US" dirty="0"/>
              <a:t>4. KT </a:t>
            </a:r>
            <a:r>
              <a:rPr lang="en-US" dirty="0" err="1"/>
              <a:t>izgleda</a:t>
            </a:r>
            <a:r>
              <a:rPr lang="en-US" dirty="0"/>
              <a:t> </a:t>
            </a:r>
            <a:r>
              <a:rPr lang="en-US" dirty="0" err="1"/>
              <a:t>suviše</a:t>
            </a:r>
            <a:r>
              <a:rPr lang="en-US" dirty="0"/>
              <a:t> </a:t>
            </a:r>
            <a:r>
              <a:rPr lang="en-US" dirty="0" err="1"/>
              <a:t>jednostavno</a:t>
            </a:r>
            <a:r>
              <a:rPr lang="en-US" dirty="0"/>
              <a:t>.</a:t>
            </a:r>
          </a:p>
          <a:p>
            <a:r>
              <a:rPr lang="pl-PL" dirty="0"/>
              <a:t>5. KT je samo ublažavanje simptoma.</a:t>
            </a:r>
          </a:p>
          <a:p>
            <a:r>
              <a:rPr lang="en-US" dirty="0"/>
              <a:t>6. KT ne </a:t>
            </a:r>
            <a:r>
              <a:rPr lang="en-US" dirty="0" err="1"/>
              <a:t>interesuje</a:t>
            </a:r>
            <a:r>
              <a:rPr lang="en-US" dirty="0"/>
              <a:t> se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klijentovu</a:t>
            </a:r>
            <a:r>
              <a:rPr lang="en-US" dirty="0"/>
              <a:t> </a:t>
            </a:r>
            <a:r>
              <a:rPr lang="en-US" dirty="0" err="1"/>
              <a:t>prošlost</a:t>
            </a:r>
            <a:r>
              <a:rPr lang="en-US" dirty="0"/>
              <a:t> </a:t>
            </a:r>
            <a:r>
              <a:rPr lang="en-US" dirty="0" err="1"/>
              <a:t>niti</a:t>
            </a:r>
            <a:r>
              <a:rPr lang="en-US" dirty="0"/>
              <a:t> </a:t>
            </a:r>
            <a:r>
              <a:rPr lang="en-US" dirty="0" err="1"/>
              <a:t>iskustva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detinjstva</a:t>
            </a:r>
            <a:r>
              <a:rPr lang="en-US" dirty="0"/>
              <a:t>.</a:t>
            </a:r>
          </a:p>
          <a:p>
            <a:r>
              <a:rPr lang="en-US" dirty="0"/>
              <a:t>7. KT </a:t>
            </a:r>
            <a:r>
              <a:rPr lang="en-US" dirty="0" err="1"/>
              <a:t>zanemaruje</a:t>
            </a:r>
            <a:r>
              <a:rPr lang="en-US" dirty="0"/>
              <a:t> </a:t>
            </a:r>
            <a:r>
              <a:rPr lang="en-US" dirty="0" err="1"/>
              <a:t>relaciju</a:t>
            </a:r>
            <a:r>
              <a:rPr lang="en-US" dirty="0"/>
              <a:t> </a:t>
            </a:r>
            <a:r>
              <a:rPr lang="en-US" dirty="0" err="1"/>
              <a:t>klijent</a:t>
            </a:r>
            <a:r>
              <a:rPr lang="en-US" dirty="0"/>
              <a:t>–</a:t>
            </a:r>
            <a:r>
              <a:rPr lang="en-US" dirty="0" err="1"/>
              <a:t>terapeut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terapijske</a:t>
            </a:r>
            <a:r>
              <a:rPr lang="en-US" dirty="0"/>
              <a:t> </a:t>
            </a:r>
            <a:r>
              <a:rPr lang="en-US" dirty="0" err="1"/>
              <a:t>promene</a:t>
            </a:r>
            <a:r>
              <a:rPr lang="en-US" dirty="0"/>
              <a:t>.</a:t>
            </a:r>
          </a:p>
          <a:p>
            <a:r>
              <a:rPr lang="pl-PL" dirty="0"/>
              <a:t>8. KT nije zainteresovana za socijalne i sredinske faktore koji utiču na klijentove probleme.</a:t>
            </a:r>
          </a:p>
          <a:p>
            <a:r>
              <a:rPr lang="pl-PL" dirty="0"/>
              <a:t>9. KT je samo primena zdravog razuma na klijentove probleme.</a:t>
            </a:r>
          </a:p>
          <a:p>
            <a:r>
              <a:rPr lang="en-US" dirty="0"/>
              <a:t>10. KT </a:t>
            </a:r>
            <a:r>
              <a:rPr lang="en-US" dirty="0" err="1"/>
              <a:t>uči</a:t>
            </a:r>
            <a:r>
              <a:rPr lang="en-US" dirty="0"/>
              <a:t> </a:t>
            </a:r>
            <a:r>
              <a:rPr lang="en-US" dirty="0" err="1"/>
              <a:t>klijente</a:t>
            </a:r>
            <a:r>
              <a:rPr lang="en-US" dirty="0"/>
              <a:t> da </a:t>
            </a:r>
            <a:r>
              <a:rPr lang="en-US" dirty="0" err="1"/>
              <a:t>koriste</a:t>
            </a:r>
            <a:r>
              <a:rPr lang="en-US" dirty="0"/>
              <a:t> </a:t>
            </a:r>
            <a:r>
              <a:rPr lang="en-US" dirty="0" err="1"/>
              <a:t>racionalno</a:t>
            </a:r>
            <a:r>
              <a:rPr lang="en-US" dirty="0"/>
              <a:t> </a:t>
            </a:r>
            <a:r>
              <a:rPr lang="en-US" dirty="0" err="1"/>
              <a:t>razmišljanje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rešavanje</a:t>
            </a:r>
            <a:r>
              <a:rPr lang="en-US" dirty="0"/>
              <a:t> </a:t>
            </a:r>
            <a:r>
              <a:rPr lang="en-US" dirty="0" err="1"/>
              <a:t>svojih</a:t>
            </a:r>
            <a:r>
              <a:rPr lang="en-US" dirty="0"/>
              <a:t> </a:t>
            </a:r>
            <a:r>
              <a:rPr lang="en-US" dirty="0" err="1"/>
              <a:t>problema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29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22745</TotalTime>
  <Words>1300</Words>
  <Application>Microsoft Office PowerPoint</Application>
  <PresentationFormat>Widescreen</PresentationFormat>
  <Paragraphs>191</Paragraphs>
  <Slides>26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Century Gothic</vt:lpstr>
      <vt:lpstr>Times New Roman</vt:lpstr>
      <vt:lpstr>Wingdings 3</vt:lpstr>
      <vt:lpstr>ZurichBT-Roman</vt:lpstr>
      <vt:lpstr>Ion Boardroom</vt:lpstr>
      <vt:lpstr>Osnovni kurs iz KBT RAZVOJ KBT </vt:lpstr>
      <vt:lpstr>RAZVOJ KBT </vt:lpstr>
      <vt:lpstr>Bihejvioristička prethodnica I talas </vt:lpstr>
      <vt:lpstr>Bihejvioristička prethodnica I talas </vt:lpstr>
      <vt:lpstr>Kognitivna (R)evolucija II talas </vt:lpstr>
      <vt:lpstr>Kognitivna (R)evolucija II talas: utemeljivači</vt:lpstr>
      <vt:lpstr>Kognitivna (R)evolucija II talas: đaci bihejviorizma</vt:lpstr>
      <vt:lpstr>80-tih godina sve snažnije srastanje i kombinovanje kognitivnih i bihejvioralnih procedura </vt:lpstr>
      <vt:lpstr>PowerPoint Presentation</vt:lpstr>
      <vt:lpstr>Pogodno tlo za razvoj KBT u 6 tačaka  Dobson i Dozois (2001)  </vt:lpstr>
      <vt:lpstr>Nova generacija kbt  III talas</vt:lpstr>
      <vt:lpstr>PowerPoint Presentation</vt:lpstr>
      <vt:lpstr>PowerPoint Presentation</vt:lpstr>
      <vt:lpstr>PowerPoint Presentation</vt:lpstr>
      <vt:lpstr>KBT danas i sutra?</vt:lpstr>
      <vt:lpstr>Kognitivna terapija, Aaron Beck (1921-2021) </vt:lpstr>
      <vt:lpstr>KT počiva na tri glavne pretpostavke:</vt:lpstr>
      <vt:lpstr>Intervencije koje se koriste u KT </vt:lpstr>
      <vt:lpstr>PowerPoint Presentation</vt:lpstr>
      <vt:lpstr>Imaginarni susret studenta i stoika 1</vt:lpstr>
      <vt:lpstr>Imaginarni susret studenta i stoika 2</vt:lpstr>
      <vt:lpstr>Imaginarni susret studenta i stoika 3 </vt:lpstr>
      <vt:lpstr>Dodatak zadatak</vt:lpstr>
      <vt:lpstr>3 glavne pretpostavke svih formi KBT (Dobson &amp; Dozois, 2001) </vt:lpstr>
      <vt:lpstr>Važni „zajednički običaji“ KBT </vt:lpstr>
      <vt:lpstr>10 ZABLUDA O KBT: portret KBT iz „pogrešnog ugla“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Osnovni kurs iz KBT</dc:title>
  <dc:creator>Snezana</dc:creator>
  <cp:lastModifiedBy>Snezana</cp:lastModifiedBy>
  <cp:revision>60</cp:revision>
  <dcterms:created xsi:type="dcterms:W3CDTF">2022-02-17T22:43:11Z</dcterms:created>
  <dcterms:modified xsi:type="dcterms:W3CDTF">2022-04-16T18:35:49Z</dcterms:modified>
</cp:coreProperties>
</file>