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1"/>
  </p:sldMasterIdLst>
  <p:notesMasterIdLst>
    <p:notesMasterId r:id="rId35"/>
  </p:notesMasterIdLst>
  <p:sldIdLst>
    <p:sldId id="256" r:id="rId2"/>
    <p:sldId id="349" r:id="rId3"/>
    <p:sldId id="348" r:id="rId4"/>
    <p:sldId id="350" r:id="rId5"/>
    <p:sldId id="352" r:id="rId6"/>
    <p:sldId id="351" r:id="rId7"/>
    <p:sldId id="347" r:id="rId8"/>
    <p:sldId id="353" r:id="rId9"/>
    <p:sldId id="354" r:id="rId10"/>
    <p:sldId id="345" r:id="rId11"/>
    <p:sldId id="257" r:id="rId12"/>
    <p:sldId id="355" r:id="rId13"/>
    <p:sldId id="258" r:id="rId14"/>
    <p:sldId id="321" r:id="rId15"/>
    <p:sldId id="325" r:id="rId16"/>
    <p:sldId id="322" r:id="rId17"/>
    <p:sldId id="340" r:id="rId18"/>
    <p:sldId id="260" r:id="rId19"/>
    <p:sldId id="261" r:id="rId20"/>
    <p:sldId id="333" r:id="rId21"/>
    <p:sldId id="264" r:id="rId22"/>
    <p:sldId id="304" r:id="rId23"/>
    <p:sldId id="311" r:id="rId24"/>
    <p:sldId id="262" r:id="rId25"/>
    <p:sldId id="356" r:id="rId26"/>
    <p:sldId id="263" r:id="rId27"/>
    <p:sldId id="305" r:id="rId28"/>
    <p:sldId id="334" r:id="rId29"/>
    <p:sldId id="265" r:id="rId30"/>
    <p:sldId id="312" r:id="rId31"/>
    <p:sldId id="357" r:id="rId32"/>
    <p:sldId id="359" r:id="rId33"/>
    <p:sldId id="360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175" autoAdjust="0"/>
    <p:restoredTop sz="80387" autoAdjust="0"/>
  </p:normalViewPr>
  <p:slideViewPr>
    <p:cSldViewPr>
      <p:cViewPr varScale="1">
        <p:scale>
          <a:sx n="70" d="100"/>
          <a:sy n="70" d="100"/>
        </p:scale>
        <p:origin x="-1666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0BEE62-862A-4A9A-B683-55BC60AD6E2B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C7559-B58E-415C-A16C-CD44E77885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sr.wikipedia.org/wiki/%D0%A5%D1%83%D0%BB%D0%B8%D0%B3%D0%B0%D0%BD%D1%81%D1%82%D0%B2%D0%BE" TargetMode="External"/><Relationship Id="rId3" Type="http://schemas.openxmlformats.org/officeDocument/2006/relationships/hyperlink" Target="https://sr.wikipedia.org/w/index.php?title=%D0%97%D0%B0%D0%BA%D0%BE%D0%BD%D1%81%D0%BA%D0%B8%D1%85_%D0%BF%D1%80%D0%BE%D0%BF%D0%B8%D1%81%D0%B0&amp;action=edit&amp;redlink=1" TargetMode="External"/><Relationship Id="rId7" Type="http://schemas.openxmlformats.org/officeDocument/2006/relationships/hyperlink" Target="https://sr.wikipedia.org/w/index.php?title=%D0%A0%D0%B0%D0%B7%D0%B1%D0%BE%D1%98%D0%BD%D0%B8%D1%88%D1%82%D0%B2%D0%B0&amp;action=edit&amp;redlink=1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sr.wikipedia.org/wiki/Provale" TargetMode="External"/><Relationship Id="rId5" Type="http://schemas.openxmlformats.org/officeDocument/2006/relationships/hyperlink" Target="https://sr.wikipedia.org/w/index.php?title=%D0%9A%D1%80%D0%B0%D1%92%D0%B5&amp;action=edit&amp;redlink=1" TargetMode="External"/><Relationship Id="rId4" Type="http://schemas.openxmlformats.org/officeDocument/2006/relationships/hyperlink" Target="https://sr.wikipedia.org/w/index.php?title=%D0%9F%D1%80%D0%B8%D0%B2%D0%B0%D1%82%D0%BD%D0%B5_%D0%B8%D0%BC%D0%BE%D0%B2%D0%B8%D0%BD%D0%B5&amp;action=edit&amp;redlink=1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vi-VN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delinkvencija predstavlja kršenje </a:t>
            </a:r>
            <a:r>
              <a:rPr lang="vi-VN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 tooltip="Zakonskih propisa (stranica ne postoji)"/>
              </a:rPr>
              <a:t>zakonskih propisa</a:t>
            </a:r>
            <a:r>
              <a:rPr lang="vi-VN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tj. podrazumeva sve prestupe u koje spadaju fizičko nasilje, uništavanje društvene i </a:t>
            </a:r>
            <a:r>
              <a:rPr lang="vi-VN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 tooltip="Privatne imovine (stranica ne postoji)"/>
              </a:rPr>
              <a:t>privatne imovine</a:t>
            </a:r>
            <a:r>
              <a:rPr lang="vi-VN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 </a:t>
            </a:r>
            <a:r>
              <a:rPr lang="vi-VN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 tooltip="Krađe (stranica ne postoji)"/>
              </a:rPr>
              <a:t>krađe</a:t>
            </a:r>
            <a:r>
              <a:rPr lang="vi-VN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 </a:t>
            </a:r>
            <a:r>
              <a:rPr lang="vi-VN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 tooltip="Provale"/>
              </a:rPr>
              <a:t>provale</a:t>
            </a:r>
            <a:r>
              <a:rPr lang="vi-VN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 </a:t>
            </a:r>
            <a:r>
              <a:rPr lang="vi-VN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 tooltip="Razbojništva (stranica ne postoji)"/>
              </a:rPr>
              <a:t>razbojništva</a:t>
            </a:r>
            <a:r>
              <a:rPr lang="vi-VN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 </a:t>
            </a:r>
            <a:r>
              <a:rPr lang="vi-VN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 tooltip="Huliganstvo"/>
              </a:rPr>
              <a:t>huliganstvo</a:t>
            </a:r>
            <a:r>
              <a:rPr lang="vi-VN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kao i ostali oblici ispoljavanja devijantnog ponašanja.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r-Latn-R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Violence is never truly without motive,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but its motives</a:t>
            </a:r>
            <a:r>
              <a:rPr lang="sr-Latn-R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may be so complex and elusive that it </a:t>
            </a:r>
            <a:r>
              <a:rPr lang="en-US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appears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motiveless. In all cases, but</a:t>
            </a:r>
            <a:endParaRPr lang="en-GB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particularly in cases of violence that appear to have no motive, internal or individual</a:t>
            </a:r>
            <a:r>
              <a:rPr lang="sr-Latn-R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factors may be critical in understanding the cause of such behavior.</a:t>
            </a:r>
            <a:r>
              <a:rPr lang="sr-Latn-R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 v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ariety</a:t>
            </a:r>
            <a:r>
              <a:rPr lang="sr-Latn-R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 different biological and psychological influences and mechanisms have</a:t>
            </a:r>
            <a:r>
              <a:rPr lang="sr-Latn-R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been considered over the years.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dirty="0" smtClean="0"/>
              <a:t>P</a:t>
            </a:r>
            <a:r>
              <a:rPr lang="sr-Latn-RS" dirty="0" smtClean="0"/>
              <a:t>ol (9 od 10 ubistava – M; silovanja)</a:t>
            </a:r>
          </a:p>
          <a:p>
            <a:pPr lvl="2"/>
            <a:r>
              <a:rPr lang="en-US" dirty="0" smtClean="0"/>
              <a:t>U</a:t>
            </a:r>
            <a:r>
              <a:rPr lang="sr-Latn-RS" dirty="0" smtClean="0"/>
              <a:t>lično nasilje – porodično nasilje</a:t>
            </a:r>
          </a:p>
          <a:p>
            <a:pPr lvl="2"/>
            <a:r>
              <a:rPr lang="en-US" dirty="0" smtClean="0"/>
              <a:t>M</a:t>
            </a:r>
            <a:r>
              <a:rPr lang="sr-Latn-RS" dirty="0" smtClean="0"/>
              <a:t>uškarci – ekstremniji oblici nasilja i drugi motivi</a:t>
            </a:r>
          </a:p>
          <a:p>
            <a:pPr lvl="1"/>
            <a:r>
              <a:rPr lang="sr-Latn-RS" dirty="0" smtClean="0"/>
              <a:t>Školovanje – broj godina - protektivni faktor</a:t>
            </a:r>
          </a:p>
          <a:p>
            <a:pPr lvl="2"/>
            <a:r>
              <a:rPr lang="en-US" dirty="0" smtClean="0"/>
              <a:t>O</a:t>
            </a:r>
            <a:r>
              <a:rPr lang="sr-Latn-RS" dirty="0" smtClean="0"/>
              <a:t>bjašnjenja?</a:t>
            </a:r>
          </a:p>
          <a:p>
            <a:pPr lvl="2"/>
            <a:r>
              <a:rPr lang="sr-Latn-RS" dirty="0" smtClean="0"/>
              <a:t>Veće samopoštovanje, socijalni status, roditeljska očekivanja, internalniji lokus kontrole, pohađanje koledža...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* - važi i za ostale poremećaje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Uzroci </a:t>
            </a:r>
          </a:p>
          <a:p>
            <a:pPr lvl="1"/>
            <a:r>
              <a:rPr lang="en-US" dirty="0" smtClean="0"/>
              <a:t>B</a:t>
            </a:r>
            <a:r>
              <a:rPr lang="sr-Latn-RS" dirty="0" smtClean="0"/>
              <a:t>iološki: hormoni, neurotransmiteri – povećavaju vulnerabilnost</a:t>
            </a:r>
          </a:p>
          <a:p>
            <a:pPr lvl="1"/>
            <a:endParaRPr lang="sr-Latn-RS" dirty="0" smtClean="0"/>
          </a:p>
          <a:p>
            <a:pPr lvl="1"/>
            <a:r>
              <a:rPr lang="en-US" dirty="0" smtClean="0"/>
              <a:t>S</a:t>
            </a:r>
            <a:r>
              <a:rPr lang="sr-Latn-RS" dirty="0" smtClean="0"/>
              <a:t>redinski: nedostatak roditeljskih veština, siromašne porodične interakcije, izloženost nasilju – cirkularna povezanost</a:t>
            </a:r>
          </a:p>
          <a:p>
            <a:pPr lvl="1"/>
            <a:endParaRPr lang="sr-Latn-RS" dirty="0" smtClean="0"/>
          </a:p>
          <a:p>
            <a:pPr lvl="1"/>
            <a:r>
              <a:rPr lang="en-US" dirty="0" smtClean="0"/>
              <a:t>E</a:t>
            </a:r>
            <a:r>
              <a:rPr lang="sr-Latn-RS" dirty="0" smtClean="0"/>
              <a:t>fikasnost tretmana na principima socijalnog učenja...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dva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široko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shvaćena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sindroma</a:t>
            </a:r>
            <a:r>
              <a:rPr lang="sr-Latn-R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ponašanja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eksternalizirajući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internalizirajući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sindromi</a:t>
            </a:r>
            <a:r>
              <a:rPr lang="sr-Latn-R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(Achenbach, 1993).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Eksternalizirajući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sindrom</a:t>
            </a:r>
            <a:r>
              <a:rPr lang="sr-Latn-R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obilježen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je</a:t>
            </a:r>
            <a:r>
              <a:rPr lang="sr-Latn-R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nekontroliranim ponašanjem, dok je za internalizirajući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sindrom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karakteristična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pretjerana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kontrola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ponašanja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npr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sr-Latn-R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strah, depresija i socijalno povlačenje).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empirijski</a:t>
            </a:r>
            <a:r>
              <a:rPr lang="en-GB" dirty="0" smtClean="0"/>
              <a:t> </a:t>
            </a:r>
            <a:r>
              <a:rPr lang="en-GB" dirty="0" err="1" smtClean="0"/>
              <a:t>dokazi</a:t>
            </a:r>
            <a:r>
              <a:rPr lang="sr-Latn-RS" dirty="0" smtClean="0"/>
              <a:t> </a:t>
            </a:r>
            <a:r>
              <a:rPr lang="en-GB" dirty="0" smtClean="0"/>
              <a:t>o </a:t>
            </a:r>
            <a:r>
              <a:rPr lang="en-GB" dirty="0" err="1" smtClean="0"/>
              <a:t>progresiji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aja</a:t>
            </a:r>
            <a:r>
              <a:rPr lang="en-GB" dirty="0" smtClean="0"/>
              <a:t> </a:t>
            </a:r>
            <a:r>
              <a:rPr lang="en-GB" dirty="0" err="1" smtClean="0"/>
              <a:t>ponašanja</a:t>
            </a:r>
            <a:r>
              <a:rPr lang="en-GB" dirty="0" smtClean="0"/>
              <a:t> </a:t>
            </a:r>
            <a:r>
              <a:rPr lang="en-GB" dirty="0" err="1" smtClean="0"/>
              <a:t>sa</a:t>
            </a:r>
            <a:r>
              <a:rPr lang="en-GB" dirty="0" smtClean="0"/>
              <a:t> </a:t>
            </a:r>
            <a:r>
              <a:rPr lang="en-GB" dirty="0" err="1" smtClean="0"/>
              <a:t>po</a:t>
            </a:r>
            <a:r>
              <a:rPr lang="sr-Latn-RS" dirty="0" smtClean="0"/>
              <a:t>č</a:t>
            </a:r>
            <a:r>
              <a:rPr lang="en-GB" dirty="0" err="1" smtClean="0"/>
              <a:t>etkom</a:t>
            </a:r>
            <a:r>
              <a:rPr lang="en-GB" dirty="0" smtClean="0"/>
              <a:t> </a:t>
            </a:r>
            <a:r>
              <a:rPr lang="en-GB" dirty="0" err="1" smtClean="0"/>
              <a:t>na</a:t>
            </a:r>
            <a:r>
              <a:rPr lang="en-GB" dirty="0" smtClean="0"/>
              <a:t> </a:t>
            </a:r>
            <a:r>
              <a:rPr lang="en-GB" dirty="0" err="1" smtClean="0"/>
              <a:t>mla</a:t>
            </a:r>
            <a:r>
              <a:rPr lang="sr-Latn-RS" dirty="0" smtClean="0"/>
              <a:t>đ</a:t>
            </a:r>
            <a:r>
              <a:rPr lang="en-GB" dirty="0" err="1" smtClean="0"/>
              <a:t>em</a:t>
            </a:r>
            <a:r>
              <a:rPr lang="sr-Latn-RS" dirty="0" smtClean="0"/>
              <a:t> uzrastu </a:t>
            </a:r>
            <a:r>
              <a:rPr lang="en-GB" dirty="0" err="1" smtClean="0"/>
              <a:t>kroz</a:t>
            </a:r>
            <a:r>
              <a:rPr lang="en-GB" dirty="0" smtClean="0"/>
              <a:t> tri</a:t>
            </a:r>
            <a:r>
              <a:rPr lang="sr-Latn-RS" dirty="0" smtClean="0"/>
              <a:t> </a:t>
            </a:r>
            <a:r>
              <a:rPr lang="en-GB" dirty="0" err="1" smtClean="0"/>
              <a:t>razvojne</a:t>
            </a:r>
            <a:r>
              <a:rPr lang="en-GB" dirty="0" smtClean="0"/>
              <a:t> faze </a:t>
            </a:r>
          </a:p>
          <a:p>
            <a:r>
              <a:rPr lang="en-GB" dirty="0" err="1" smtClean="0"/>
              <a:t>lakši</a:t>
            </a:r>
            <a:r>
              <a:rPr lang="en-GB" dirty="0" smtClean="0"/>
              <a:t> </a:t>
            </a:r>
            <a:r>
              <a:rPr lang="en-GB" dirty="0" err="1" smtClean="0"/>
              <a:t>simptomi</a:t>
            </a:r>
            <a:r>
              <a:rPr lang="en-GB" dirty="0" smtClean="0"/>
              <a:t> </a:t>
            </a:r>
            <a:r>
              <a:rPr lang="en-GB" dirty="0" err="1" smtClean="0"/>
              <a:t>prethode</a:t>
            </a:r>
            <a:r>
              <a:rPr lang="sr-Latn-RS" dirty="0" smtClean="0"/>
              <a:t> </a:t>
            </a:r>
            <a:r>
              <a:rPr lang="en-GB" dirty="0" err="1" smtClean="0"/>
              <a:t>ozbiljnijim</a:t>
            </a:r>
            <a:r>
              <a:rPr lang="en-GB" dirty="0" smtClean="0"/>
              <a:t> (</a:t>
            </a:r>
            <a:r>
              <a:rPr lang="en-GB" dirty="0" err="1" smtClean="0"/>
              <a:t>opoziciono</a:t>
            </a:r>
            <a:r>
              <a:rPr lang="en-GB" dirty="0" smtClean="0"/>
              <a:t> </a:t>
            </a:r>
            <a:r>
              <a:rPr lang="en-GB" dirty="0" err="1" smtClean="0"/>
              <a:t>prkosni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</a:t>
            </a:r>
            <a:r>
              <a:rPr lang="en-GB" dirty="0" smtClean="0"/>
              <a:t>, </a:t>
            </a:r>
            <a:r>
              <a:rPr lang="en-GB" dirty="0" err="1" smtClean="0"/>
              <a:t>umereni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</a:t>
            </a:r>
            <a:r>
              <a:rPr lang="en-GB" dirty="0" smtClean="0"/>
              <a:t> </a:t>
            </a:r>
            <a:r>
              <a:rPr lang="en-GB" dirty="0" err="1" smtClean="0"/>
              <a:t>ponašanja</a:t>
            </a:r>
            <a:r>
              <a:rPr lang="sr-Latn-RS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uznapredovali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</a:t>
            </a:r>
            <a:r>
              <a:rPr lang="en-GB" dirty="0" smtClean="0"/>
              <a:t> </a:t>
            </a:r>
            <a:r>
              <a:rPr lang="en-GB" dirty="0" err="1" smtClean="0"/>
              <a:t>ponašanja</a:t>
            </a:r>
            <a:r>
              <a:rPr lang="en-GB" dirty="0" smtClean="0"/>
              <a:t>) (</a:t>
            </a:r>
            <a:r>
              <a:rPr lang="en-GB" dirty="0" err="1" smtClean="0"/>
              <a:t>Loeber</a:t>
            </a:r>
            <a:r>
              <a:rPr lang="en-GB" dirty="0" smtClean="0"/>
              <a:t> et al., 2000)</a:t>
            </a:r>
          </a:p>
          <a:p>
            <a:r>
              <a:rPr lang="sr-Latn-RS" dirty="0" smtClean="0"/>
              <a:t>nalazi sugerišu - </a:t>
            </a:r>
            <a:r>
              <a:rPr lang="en-GB" dirty="0" err="1" smtClean="0"/>
              <a:t>opoziciono</a:t>
            </a:r>
            <a:r>
              <a:rPr lang="en-GB" dirty="0" smtClean="0"/>
              <a:t> </a:t>
            </a:r>
            <a:r>
              <a:rPr lang="en-GB" dirty="0" err="1" smtClean="0"/>
              <a:t>prkosni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</a:t>
            </a:r>
            <a:r>
              <a:rPr lang="en-GB" dirty="0" smtClean="0"/>
              <a:t> </a:t>
            </a:r>
            <a:r>
              <a:rPr lang="en-GB" dirty="0" err="1" smtClean="0"/>
              <a:t>može</a:t>
            </a:r>
            <a:r>
              <a:rPr lang="sr-Latn-RS" dirty="0" smtClean="0"/>
              <a:t> </a:t>
            </a:r>
            <a:r>
              <a:rPr lang="en-GB" dirty="0" err="1" smtClean="0"/>
              <a:t>smatrati</a:t>
            </a:r>
            <a:r>
              <a:rPr lang="en-GB" dirty="0" smtClean="0"/>
              <a:t> </a:t>
            </a:r>
            <a:r>
              <a:rPr lang="en-GB" dirty="0" err="1" smtClean="0"/>
              <a:t>razvojnim</a:t>
            </a:r>
            <a:r>
              <a:rPr lang="en-GB" dirty="0" smtClean="0"/>
              <a:t> </a:t>
            </a:r>
            <a:r>
              <a:rPr lang="en-GB" dirty="0" err="1" smtClean="0"/>
              <a:t>prekursorom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aja</a:t>
            </a:r>
            <a:r>
              <a:rPr lang="en-GB" dirty="0" smtClean="0"/>
              <a:t> </a:t>
            </a:r>
            <a:r>
              <a:rPr lang="en-GB" dirty="0" err="1" smtClean="0"/>
              <a:t>ponašanja</a:t>
            </a:r>
            <a:endParaRPr lang="sr-Latn-RS" dirty="0" smtClean="0"/>
          </a:p>
          <a:p>
            <a:r>
              <a:rPr lang="en-GB" dirty="0" err="1" smtClean="0"/>
              <a:t>kod</a:t>
            </a:r>
            <a:r>
              <a:rPr lang="en-GB" dirty="0" smtClean="0"/>
              <a:t> </a:t>
            </a:r>
            <a:r>
              <a:rPr lang="en-GB" dirty="0" err="1" smtClean="0"/>
              <a:t>ve</a:t>
            </a:r>
            <a:r>
              <a:rPr lang="sr-Latn-RS" dirty="0" smtClean="0"/>
              <a:t>ć</a:t>
            </a:r>
            <a:r>
              <a:rPr lang="en-GB" dirty="0" err="1" smtClean="0"/>
              <a:t>ine</a:t>
            </a:r>
            <a:r>
              <a:rPr lang="en-GB" dirty="0" smtClean="0"/>
              <a:t> </a:t>
            </a:r>
            <a:r>
              <a:rPr lang="en-GB" dirty="0" err="1" smtClean="0"/>
              <a:t>dece</a:t>
            </a:r>
            <a:r>
              <a:rPr lang="en-GB" dirty="0" smtClean="0"/>
              <a:t> </a:t>
            </a:r>
            <a:r>
              <a:rPr lang="en-GB" dirty="0" err="1" smtClean="0"/>
              <a:t>koja</a:t>
            </a:r>
            <a:r>
              <a:rPr lang="en-GB" dirty="0" smtClean="0"/>
              <a:t> </a:t>
            </a:r>
            <a:r>
              <a:rPr lang="en-GB" dirty="0" err="1" smtClean="0"/>
              <a:t>ispunjavaju</a:t>
            </a:r>
            <a:r>
              <a:rPr lang="en-GB" dirty="0" smtClean="0"/>
              <a:t> </a:t>
            </a:r>
            <a:r>
              <a:rPr lang="en-GB" dirty="0" err="1" smtClean="0"/>
              <a:t>uslove</a:t>
            </a:r>
            <a:r>
              <a:rPr lang="en-GB" dirty="0" smtClean="0"/>
              <a:t> </a:t>
            </a:r>
            <a:r>
              <a:rPr lang="en-GB" dirty="0" err="1" smtClean="0"/>
              <a:t>za</a:t>
            </a:r>
            <a:r>
              <a:rPr lang="sr-Latn-RS" dirty="0" smtClean="0"/>
              <a:t> </a:t>
            </a:r>
            <a:r>
              <a:rPr lang="en-GB" dirty="0" err="1" smtClean="0"/>
              <a:t>dijagnozu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aja</a:t>
            </a:r>
            <a:r>
              <a:rPr lang="en-GB" dirty="0" smtClean="0"/>
              <a:t> </a:t>
            </a:r>
            <a:r>
              <a:rPr lang="en-GB" dirty="0" err="1" smtClean="0"/>
              <a:t>ponašanja</a:t>
            </a:r>
            <a:r>
              <a:rPr lang="en-GB" dirty="0" smtClean="0"/>
              <a:t> </a:t>
            </a:r>
            <a:r>
              <a:rPr lang="en-GB" dirty="0" err="1" smtClean="0"/>
              <a:t>može</a:t>
            </a:r>
            <a:r>
              <a:rPr lang="en-GB" dirty="0" smtClean="0"/>
              <a:t> </a:t>
            </a:r>
            <a:r>
              <a:rPr lang="en-GB" dirty="0" err="1" smtClean="0"/>
              <a:t>dijagnostikovati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opoziciono</a:t>
            </a:r>
            <a:r>
              <a:rPr lang="sr-Latn-RS" dirty="0" smtClean="0"/>
              <a:t> </a:t>
            </a:r>
            <a:r>
              <a:rPr lang="en-GB" dirty="0" err="1" smtClean="0"/>
              <a:t>prkosni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</a:t>
            </a:r>
            <a:r>
              <a:rPr lang="en-GB" dirty="0" smtClean="0"/>
              <a:t> (</a:t>
            </a:r>
            <a:r>
              <a:rPr lang="en-GB" dirty="0" err="1" smtClean="0"/>
              <a:t>Loeber</a:t>
            </a:r>
            <a:r>
              <a:rPr lang="en-GB" dirty="0" smtClean="0"/>
              <a:t> et al., 1991)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l-PL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Razvojna dislalija. To je poremećaj koji je u narodu poznat kao tepanje.</a:t>
            </a:r>
          </a:p>
          <a:p>
            <a:r>
              <a:rPr lang="vi-VN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 obzirom da dete usvaja glasove svog maternjeg jezika određenim</a:t>
            </a: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tempom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neke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glasove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usvaja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ranije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neke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kasnije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primer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glas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„r”).</a:t>
            </a: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Većina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ovih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poteškoća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razrešava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spontano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neke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potreban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defektološki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tretman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Uporne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dislalije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javljaju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kod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anatomsko-fiziološkog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oštećenja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govornog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aparata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ili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kod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mentalne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zaostalosti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Vrlo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važan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način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koji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detetu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obraćaju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njegovi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najbliži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sami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neki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pl-PL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govorni nedostatak ili stalno tepaju detetu).</a:t>
            </a:r>
          </a:p>
          <a:p>
            <a:r>
              <a:rPr lang="pl-PL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Razvojna dispraksija. Narodski rečeno to je poremećaj koji bi mogli</a:t>
            </a: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nazvati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nespretnost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Dete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trapavo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slabo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snalazi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oblačenju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loše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</a:t>
            </a: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snalazi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prostoru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poteškoća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odredi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šta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levo-desno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gore-dole. Ta</a:t>
            </a: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deca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bivaju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posebno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smetena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situacijama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kada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traži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demonstriraju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neku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od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motornih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veština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Mogu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imati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dislaličnih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disgrafičnih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smetnji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</a:t>
            </a: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razvoju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i="1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Razvojna</a:t>
            </a:r>
            <a:r>
              <a:rPr lang="en-US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disleksija</a:t>
            </a:r>
            <a:r>
              <a:rPr lang="en-US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To je </a:t>
            </a:r>
            <a:r>
              <a:rPr lang="en-US" sz="1200" i="1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poremećaj</a:t>
            </a:r>
            <a:r>
              <a:rPr lang="en-US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početnog</a:t>
            </a:r>
            <a:r>
              <a:rPr lang="en-US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usvajanja</a:t>
            </a:r>
            <a:r>
              <a:rPr lang="en-US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čitanja</a:t>
            </a:r>
            <a:r>
              <a:rPr lang="en-US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kod</a:t>
            </a:r>
            <a:endParaRPr lang="en-US" sz="1200" i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koga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deca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uprkos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zadovoljavajućim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sposobnostima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uloženom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naporu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čitaju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tako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što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sriču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neka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zastaju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kraju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reči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potom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poslednji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glas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ili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slog</a:t>
            </a: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praskavo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izgovaraju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Poremećen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ritam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čitanja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melodičnost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do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nivoa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njihovo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glasno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čitanje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može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razumeti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nekada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razumeju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</a:t>
            </a:r>
            <a:endParaRPr lang="en-US" sz="1200" i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sami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Ponekad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spajaju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glasove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ili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slogove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prethodne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reči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narednom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probleme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ispoljavaju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pisanju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vi-VN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Razvojna diskalkulija. Deca imaju poteškoća u savlađivanju osnovnih</a:t>
            </a: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računskih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radnji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uprkos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zadovoljavajućoj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inteligenciji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trudu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Takva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vi-VN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deca dugo ne nauče da rukuju novcem, ne razumeju odnose među količinama,</a:t>
            </a: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teškoća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prelaženju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preko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desetice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Ponašaju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detinjasto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vi-VN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često biraju društvo mlađe dece. Kao i prethodni poremećaji i ovaj zahteva</a:t>
            </a: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specijalno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neuropsihološko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ispitivanje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defektološki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tretman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vi-VN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Razvojna disgrafija. Deca pokazuju određeno zaostajanje za vršnjacima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pogledu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ovladavanja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pisanjem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uz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izražen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defekt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estetskom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smislu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pl-PL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Rukopis je loše postavljen na listu papira, često bez margina, talasast.</a:t>
            </a:r>
          </a:p>
          <a:p>
            <a:r>
              <a:rPr lang="vi-VN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Prostor između slova i reči povremeno je razvučen, a povremeno sabijen,</a:t>
            </a:r>
          </a:p>
          <a:p>
            <a:r>
              <a:rPr lang="vi-VN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dok veličina slova varira. Vođenje olovke rukom ponekad je drhtavo, a</a:t>
            </a:r>
          </a:p>
          <a:p>
            <a:r>
              <a:rPr lang="pt-B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povremeno se pojavljuju preterana pritiskanja do te mere da se ošteti hartija</a:t>
            </a: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kojoj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piše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Pisanje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često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praćeno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preznojavanjem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nehotičnim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plaženjem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nemirom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nogu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vrpoljenjem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odustajanjem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zbog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žalbe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ih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boli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ruka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Takva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deca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često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problem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lateralizacijom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slabom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koordinacijom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tonusa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mišića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podlaktice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šake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prstiju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C7559-B58E-415C-A16C-CD44E7788504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7C53E-4F54-40E7-88C7-5A515AD93B78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7A1AF-46AC-4BF3-87FC-EA1B62ECBF6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RS" dirty="0" smtClean="0"/>
              <a:t>PSIHOLOGIJA NASILJA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Latn-RS" dirty="0" smtClean="0"/>
              <a:t>Osnovni pojmovi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A</a:t>
            </a:r>
            <a:r>
              <a:rPr lang="sr-Latn-RS" dirty="0" smtClean="0"/>
              <a:t>gresija </a:t>
            </a:r>
            <a:r>
              <a:rPr lang="sr-Latn-RS" dirty="0" smtClean="0">
                <a:solidFill>
                  <a:schemeClr val="bg1"/>
                </a:solidFill>
              </a:rPr>
              <a:t>- bilo koje </a:t>
            </a:r>
            <a:r>
              <a:rPr lang="sr-Latn-RS" b="1" dirty="0" smtClean="0">
                <a:solidFill>
                  <a:schemeClr val="bg1"/>
                </a:solidFill>
              </a:rPr>
              <a:t>ponašanje</a:t>
            </a:r>
            <a:r>
              <a:rPr lang="sr-Latn-RS" dirty="0" smtClean="0">
                <a:solidFill>
                  <a:schemeClr val="bg1"/>
                </a:solidFill>
              </a:rPr>
              <a:t> s </a:t>
            </a:r>
            <a:r>
              <a:rPr lang="sr-Latn-RS" b="1" dirty="0" smtClean="0">
                <a:solidFill>
                  <a:schemeClr val="bg1"/>
                </a:solidFill>
              </a:rPr>
              <a:t>namerom</a:t>
            </a:r>
            <a:r>
              <a:rPr lang="sr-Latn-RS" dirty="0" smtClean="0">
                <a:solidFill>
                  <a:schemeClr val="bg1"/>
                </a:solidFill>
              </a:rPr>
              <a:t> da se nanese psihološka ili fizička šteta drugome (naglasak na nameri) </a:t>
            </a:r>
          </a:p>
          <a:p>
            <a:r>
              <a:rPr lang="sr-Latn-RS" dirty="0" smtClean="0"/>
              <a:t>Agresija   vs    agresivnost </a:t>
            </a:r>
            <a:r>
              <a:rPr lang="sr-Latn-RS" dirty="0" smtClean="0">
                <a:solidFill>
                  <a:schemeClr val="bg1"/>
                </a:solidFill>
              </a:rPr>
              <a:t>– </a:t>
            </a:r>
            <a:r>
              <a:rPr lang="sr-Latn-RS" b="1" dirty="0" smtClean="0">
                <a:solidFill>
                  <a:schemeClr val="bg1"/>
                </a:solidFill>
              </a:rPr>
              <a:t>osobina </a:t>
            </a:r>
            <a:r>
              <a:rPr lang="sr-Latn-RS" dirty="0" smtClean="0">
                <a:solidFill>
                  <a:schemeClr val="bg1"/>
                </a:solidFill>
              </a:rPr>
              <a:t>(hostilnost, bes, agresija)</a:t>
            </a:r>
          </a:p>
          <a:p>
            <a:r>
              <a:rPr lang="sr-Latn-RS" dirty="0" smtClean="0"/>
              <a:t>Nasilje </a:t>
            </a:r>
            <a:r>
              <a:rPr lang="sr-Latn-RS" dirty="0" smtClean="0">
                <a:solidFill>
                  <a:schemeClr val="bg1"/>
                </a:solidFill>
              </a:rPr>
              <a:t>– realizovana agresija (naglasak na šteti)</a:t>
            </a:r>
          </a:p>
          <a:p>
            <a:pPr lvl="1"/>
            <a:r>
              <a:rPr lang="sr-Latn-RS" dirty="0" smtClean="0">
                <a:solidFill>
                  <a:schemeClr val="bg1"/>
                </a:solidFill>
              </a:rPr>
              <a:t>namerna upotreba fizičke sile ili moći (ili pretnja njima), protiv sebe, druge osobe, grupe ili zajednice, što za posledicu može imati (veoma verovatno) - povredu, smrt, psihološku štetu, teškoće u razvoju ili deprivaciju </a:t>
            </a:r>
            <a:r>
              <a:rPr lang="sr-Latn-RS" sz="2400" dirty="0" smtClean="0">
                <a:solidFill>
                  <a:schemeClr val="bg1"/>
                </a:solidFill>
              </a:rPr>
              <a:t>(</a:t>
            </a:r>
            <a:r>
              <a:rPr lang="en-US" sz="2400" dirty="0" smtClean="0">
                <a:solidFill>
                  <a:schemeClr val="bg1"/>
                </a:solidFill>
              </a:rPr>
              <a:t>WHO</a:t>
            </a:r>
            <a:r>
              <a:rPr lang="sr-Latn-RS" sz="2400" dirty="0" smtClean="0">
                <a:solidFill>
                  <a:schemeClr val="bg1"/>
                </a:solidFill>
              </a:rPr>
              <a:t>, 2002)</a:t>
            </a:r>
          </a:p>
          <a:p>
            <a:endParaRPr lang="sr-Latn-RS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A</a:t>
            </a:r>
            <a:r>
              <a:rPr lang="sr-Latn-RS" dirty="0" smtClean="0"/>
              <a:t>gresija - bilo koje ponašanje s namerom da se nanese psihološka ili fizička šteta drugome </a:t>
            </a:r>
            <a:r>
              <a:rPr lang="sr-Latn-RS" dirty="0" smtClean="0">
                <a:solidFill>
                  <a:schemeClr val="bg1"/>
                </a:solidFill>
              </a:rPr>
              <a:t>(naglasak na nameri) </a:t>
            </a:r>
          </a:p>
          <a:p>
            <a:r>
              <a:rPr lang="sr-Latn-RS" dirty="0" smtClean="0"/>
              <a:t>Agresija         agresivnost – osobina</a:t>
            </a:r>
            <a:r>
              <a:rPr lang="sr-Latn-RS" b="1" dirty="0" smtClean="0"/>
              <a:t> </a:t>
            </a:r>
            <a:r>
              <a:rPr lang="sr-Latn-RS" dirty="0" smtClean="0"/>
              <a:t>(hostilnost, bes, agresija)</a:t>
            </a:r>
          </a:p>
          <a:p>
            <a:endParaRPr lang="sr-Latn-RS" dirty="0" smtClean="0"/>
          </a:p>
          <a:p>
            <a:r>
              <a:rPr lang="sr-Latn-RS" dirty="0" smtClean="0"/>
              <a:t>Nasilje </a:t>
            </a:r>
            <a:r>
              <a:rPr lang="sr-Latn-RS" dirty="0" smtClean="0">
                <a:solidFill>
                  <a:schemeClr val="bg1"/>
                </a:solidFill>
              </a:rPr>
              <a:t>– realizovana agresija (naglasak na šteti)</a:t>
            </a:r>
          </a:p>
          <a:p>
            <a:pPr lvl="1"/>
            <a:r>
              <a:rPr lang="sr-Latn-RS" dirty="0" smtClean="0">
                <a:solidFill>
                  <a:schemeClr val="bg1"/>
                </a:solidFill>
              </a:rPr>
              <a:t>namerna upotreba fizičke sile ili moći (ili pretnja njima), protiv sebe, druge osobe, grupe ili zajednice, što za posledicu može imati (veoma verovatno) - povredu, smrt, psihološku štetu, teškoće u razvoju ili deprivaciju </a:t>
            </a:r>
            <a:r>
              <a:rPr lang="sr-Latn-RS" sz="2400" dirty="0" smtClean="0">
                <a:solidFill>
                  <a:schemeClr val="bg1"/>
                </a:solidFill>
              </a:rPr>
              <a:t>(</a:t>
            </a:r>
            <a:r>
              <a:rPr lang="en-US" sz="2400" dirty="0" smtClean="0">
                <a:solidFill>
                  <a:schemeClr val="bg1"/>
                </a:solidFill>
              </a:rPr>
              <a:t>WHO</a:t>
            </a:r>
            <a:r>
              <a:rPr lang="sr-Latn-RS" sz="2400" dirty="0" smtClean="0">
                <a:solidFill>
                  <a:schemeClr val="bg1"/>
                </a:solidFill>
              </a:rPr>
              <a:t>, 2002)</a:t>
            </a:r>
          </a:p>
          <a:p>
            <a:endParaRPr lang="sr-Latn-RS" dirty="0" smtClean="0"/>
          </a:p>
          <a:p>
            <a:endParaRPr lang="en-GB" dirty="0"/>
          </a:p>
        </p:txBody>
      </p:sp>
      <p:sp>
        <p:nvSpPr>
          <p:cNvPr id="4" name="Not Equal 3"/>
          <p:cNvSpPr/>
          <p:nvPr/>
        </p:nvSpPr>
        <p:spPr>
          <a:xfrm flipV="1">
            <a:off x="2051720" y="2276872"/>
            <a:ext cx="864096" cy="504056"/>
          </a:xfrm>
          <a:prstGeom prst="mathNotEqual">
            <a:avLst>
              <a:gd name="adj1" fmla="val 23520"/>
              <a:gd name="adj2" fmla="val 6451001"/>
              <a:gd name="adj3" fmla="val 31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A</a:t>
            </a:r>
            <a:r>
              <a:rPr lang="sr-Latn-RS" dirty="0" smtClean="0"/>
              <a:t>gresija - bilo koje </a:t>
            </a:r>
            <a:r>
              <a:rPr lang="sr-Latn-RS" b="1" dirty="0" smtClean="0"/>
              <a:t>ponašanje</a:t>
            </a:r>
            <a:r>
              <a:rPr lang="sr-Latn-RS" dirty="0" smtClean="0"/>
              <a:t> s </a:t>
            </a:r>
            <a:r>
              <a:rPr lang="sr-Latn-RS" b="1" dirty="0" smtClean="0"/>
              <a:t>namerom</a:t>
            </a:r>
            <a:r>
              <a:rPr lang="sr-Latn-RS" dirty="0" smtClean="0"/>
              <a:t> da se nanese psihološka ili fizička šteta drugome (naglasak na nameri) </a:t>
            </a:r>
          </a:p>
          <a:p>
            <a:r>
              <a:rPr lang="sr-Latn-RS" dirty="0" smtClean="0"/>
              <a:t>Agresija         agresivnost – </a:t>
            </a:r>
            <a:r>
              <a:rPr lang="sr-Latn-RS" b="1" dirty="0" smtClean="0"/>
              <a:t>osobina </a:t>
            </a:r>
            <a:r>
              <a:rPr lang="sr-Latn-RS" dirty="0" smtClean="0"/>
              <a:t>(hostilnost, bes, agresija)</a:t>
            </a:r>
          </a:p>
          <a:p>
            <a:r>
              <a:rPr lang="sr-Latn-RS" dirty="0" smtClean="0"/>
              <a:t>Nasilje </a:t>
            </a:r>
            <a:r>
              <a:rPr lang="sr-Latn-RS" dirty="0" smtClean="0">
                <a:solidFill>
                  <a:schemeClr val="bg1"/>
                </a:solidFill>
              </a:rPr>
              <a:t>– realizovana agresija (naglasak na šteti)</a:t>
            </a:r>
          </a:p>
          <a:p>
            <a:pPr lvl="1"/>
            <a:r>
              <a:rPr lang="sr-Latn-RS" dirty="0" smtClean="0">
                <a:solidFill>
                  <a:schemeClr val="bg1"/>
                </a:solidFill>
              </a:rPr>
              <a:t>namerna upotreba fizičke sile ili moći (ili pretnja njima), protiv sebe, druge osobe, grupe ili zajednice, što za posledicu može imati (veoma verovatno) - povredu, smrt, psihološku štetu, teškoće u razvoju ili deprivaciju </a:t>
            </a:r>
            <a:r>
              <a:rPr lang="sr-Latn-RS" sz="2400" dirty="0" smtClean="0">
                <a:solidFill>
                  <a:schemeClr val="bg1"/>
                </a:solidFill>
              </a:rPr>
              <a:t>(</a:t>
            </a:r>
            <a:r>
              <a:rPr lang="en-US" sz="2400" dirty="0" smtClean="0">
                <a:solidFill>
                  <a:schemeClr val="bg1"/>
                </a:solidFill>
              </a:rPr>
              <a:t>WHO</a:t>
            </a:r>
            <a:r>
              <a:rPr lang="sr-Latn-RS" sz="2400" dirty="0" smtClean="0">
                <a:solidFill>
                  <a:schemeClr val="bg1"/>
                </a:solidFill>
              </a:rPr>
              <a:t>, 2002)</a:t>
            </a:r>
          </a:p>
          <a:p>
            <a:endParaRPr lang="sr-Latn-RS" dirty="0" smtClean="0"/>
          </a:p>
          <a:p>
            <a:endParaRPr lang="en-GB" dirty="0"/>
          </a:p>
        </p:txBody>
      </p:sp>
      <p:sp>
        <p:nvSpPr>
          <p:cNvPr id="4" name="Not Equal 3"/>
          <p:cNvSpPr/>
          <p:nvPr/>
        </p:nvSpPr>
        <p:spPr>
          <a:xfrm flipV="1">
            <a:off x="2051720" y="2492896"/>
            <a:ext cx="864096" cy="504056"/>
          </a:xfrm>
          <a:prstGeom prst="mathNotEqual">
            <a:avLst>
              <a:gd name="adj1" fmla="val 23520"/>
              <a:gd name="adj2" fmla="val 6451001"/>
              <a:gd name="adj3" fmla="val 31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A</a:t>
            </a:r>
            <a:r>
              <a:rPr lang="sr-Latn-RS" dirty="0" smtClean="0"/>
              <a:t>gresija - bilo koje </a:t>
            </a:r>
            <a:r>
              <a:rPr lang="sr-Latn-RS" b="1" dirty="0" smtClean="0"/>
              <a:t>ponašanje</a:t>
            </a:r>
            <a:r>
              <a:rPr lang="sr-Latn-RS" dirty="0" smtClean="0"/>
              <a:t> s </a:t>
            </a:r>
            <a:r>
              <a:rPr lang="sr-Latn-RS" b="1" dirty="0" smtClean="0"/>
              <a:t>namerom</a:t>
            </a:r>
            <a:r>
              <a:rPr lang="sr-Latn-RS" dirty="0" smtClean="0"/>
              <a:t> da se nanese psihološka ili fizička šteta drugome (naglasak na nameri) </a:t>
            </a:r>
          </a:p>
          <a:p>
            <a:r>
              <a:rPr lang="sr-Latn-RS" dirty="0" smtClean="0"/>
              <a:t>Agresija         agresivnost – </a:t>
            </a:r>
            <a:r>
              <a:rPr lang="sr-Latn-RS" b="1" dirty="0" smtClean="0"/>
              <a:t>osobina </a:t>
            </a:r>
            <a:r>
              <a:rPr lang="sr-Latn-RS" dirty="0" smtClean="0"/>
              <a:t>(hostilnost, bes, agresija)</a:t>
            </a:r>
          </a:p>
          <a:p>
            <a:r>
              <a:rPr lang="sr-Latn-RS" dirty="0" smtClean="0"/>
              <a:t>Nasilje – realizovana agresija (naglasak na šteti)</a:t>
            </a:r>
          </a:p>
          <a:p>
            <a:pPr lvl="1"/>
            <a:r>
              <a:rPr lang="sr-Latn-RS" dirty="0" smtClean="0">
                <a:solidFill>
                  <a:schemeClr val="bg1"/>
                </a:solidFill>
              </a:rPr>
              <a:t>namerna upotreba fizičke sile ili moći (ili pretnja njima), protiv sebe, druge osobe, grupe ili zajednice, što za posledicu može imati (veoma verovatno) - povredu, smrt, psihološku štetu, teškoće u razvoju ili deprivaciju </a:t>
            </a:r>
            <a:r>
              <a:rPr lang="sr-Latn-RS" sz="2400" dirty="0" smtClean="0">
                <a:solidFill>
                  <a:schemeClr val="bg1"/>
                </a:solidFill>
              </a:rPr>
              <a:t>(</a:t>
            </a:r>
            <a:r>
              <a:rPr lang="en-US" sz="2400" dirty="0" smtClean="0">
                <a:solidFill>
                  <a:schemeClr val="bg1"/>
                </a:solidFill>
              </a:rPr>
              <a:t>WHO</a:t>
            </a:r>
            <a:r>
              <a:rPr lang="sr-Latn-RS" sz="2400" dirty="0" smtClean="0">
                <a:solidFill>
                  <a:schemeClr val="bg1"/>
                </a:solidFill>
              </a:rPr>
              <a:t>, 2002)</a:t>
            </a:r>
          </a:p>
          <a:p>
            <a:endParaRPr lang="sr-Latn-RS" dirty="0" smtClean="0"/>
          </a:p>
          <a:p>
            <a:endParaRPr lang="en-GB" dirty="0"/>
          </a:p>
        </p:txBody>
      </p:sp>
      <p:sp>
        <p:nvSpPr>
          <p:cNvPr id="4" name="Not Equal 3"/>
          <p:cNvSpPr/>
          <p:nvPr/>
        </p:nvSpPr>
        <p:spPr>
          <a:xfrm flipV="1">
            <a:off x="2051720" y="2492896"/>
            <a:ext cx="864096" cy="504056"/>
          </a:xfrm>
          <a:prstGeom prst="mathNotEqual">
            <a:avLst>
              <a:gd name="adj1" fmla="val 23520"/>
              <a:gd name="adj2" fmla="val 6451001"/>
              <a:gd name="adj3" fmla="val 31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A</a:t>
            </a:r>
            <a:r>
              <a:rPr lang="sr-Latn-RS" dirty="0" smtClean="0"/>
              <a:t>gresija - bilo koje </a:t>
            </a:r>
            <a:r>
              <a:rPr lang="sr-Latn-RS" b="1" dirty="0" smtClean="0"/>
              <a:t>ponašanje</a:t>
            </a:r>
            <a:r>
              <a:rPr lang="sr-Latn-RS" dirty="0" smtClean="0"/>
              <a:t> s </a:t>
            </a:r>
            <a:r>
              <a:rPr lang="sr-Latn-RS" b="1" dirty="0" smtClean="0"/>
              <a:t>namerom</a:t>
            </a:r>
            <a:r>
              <a:rPr lang="sr-Latn-RS" dirty="0" smtClean="0"/>
              <a:t> da se nanese psihološka ili fizička šteta drugome (naglasak na nameri) </a:t>
            </a:r>
          </a:p>
          <a:p>
            <a:r>
              <a:rPr lang="sr-Latn-RS" dirty="0" smtClean="0"/>
              <a:t>Agresija         agresivnost – </a:t>
            </a:r>
            <a:r>
              <a:rPr lang="sr-Latn-RS" b="1" dirty="0" smtClean="0"/>
              <a:t>osobina </a:t>
            </a:r>
            <a:r>
              <a:rPr lang="sr-Latn-RS" dirty="0" smtClean="0"/>
              <a:t>(hostilnost, bes, agresija)</a:t>
            </a:r>
          </a:p>
          <a:p>
            <a:r>
              <a:rPr lang="sr-Latn-RS" dirty="0" smtClean="0"/>
              <a:t>Nasilje – </a:t>
            </a:r>
            <a:r>
              <a:rPr lang="sr-Latn-RS" b="1" dirty="0" smtClean="0"/>
              <a:t>realizovana</a:t>
            </a:r>
            <a:r>
              <a:rPr lang="sr-Latn-RS" dirty="0" smtClean="0"/>
              <a:t> agresija (naglasak na </a:t>
            </a:r>
            <a:r>
              <a:rPr lang="sr-Latn-RS" b="1" dirty="0" smtClean="0"/>
              <a:t>šteti</a:t>
            </a:r>
            <a:r>
              <a:rPr lang="sr-Latn-RS" dirty="0" smtClean="0"/>
              <a:t>)</a:t>
            </a:r>
          </a:p>
          <a:p>
            <a:pPr lvl="1"/>
            <a:r>
              <a:rPr lang="sr-Latn-RS" dirty="0" smtClean="0"/>
              <a:t>namerna upotreba fizičke sile ili moći (ili pretnja njima), protiv sebe, druge osobe, grupe ili zajednice, što za posledicu može imati (veoma verovatno) - povredu, smrt, psihološku štetu, teškoće u razvoju ili deprivaciju </a:t>
            </a:r>
            <a:r>
              <a:rPr lang="sr-Latn-RS" sz="2400" dirty="0" smtClean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</a:rPr>
              <a:t>WHO</a:t>
            </a:r>
            <a:r>
              <a:rPr lang="sr-Latn-RS" sz="2400" dirty="0" smtClean="0">
                <a:solidFill>
                  <a:schemeClr val="bg1">
                    <a:lumMod val="50000"/>
                  </a:schemeClr>
                </a:solidFill>
              </a:rPr>
              <a:t>, 2002)</a:t>
            </a:r>
          </a:p>
          <a:p>
            <a:endParaRPr lang="sr-Latn-RS" dirty="0" smtClean="0"/>
          </a:p>
          <a:p>
            <a:endParaRPr lang="en-GB" dirty="0"/>
          </a:p>
        </p:txBody>
      </p:sp>
      <p:sp>
        <p:nvSpPr>
          <p:cNvPr id="4" name="Not Equal 3"/>
          <p:cNvSpPr/>
          <p:nvPr/>
        </p:nvSpPr>
        <p:spPr>
          <a:xfrm flipV="1">
            <a:off x="2051720" y="2492896"/>
            <a:ext cx="864096" cy="504056"/>
          </a:xfrm>
          <a:prstGeom prst="mathNotEqual">
            <a:avLst>
              <a:gd name="adj1" fmla="val 23520"/>
              <a:gd name="adj2" fmla="val 6451001"/>
              <a:gd name="adj3" fmla="val 31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antisocijalno</a:t>
            </a:r>
            <a:r>
              <a:rPr lang="en-US" dirty="0" smtClean="0"/>
              <a:t> </a:t>
            </a:r>
            <a:r>
              <a:rPr lang="en-US" dirty="0" err="1" smtClean="0"/>
              <a:t>pona</a:t>
            </a:r>
            <a:r>
              <a:rPr lang="sr-Latn-RS" dirty="0" smtClean="0"/>
              <a:t>šanje (delinkvencija, kriminalitet)</a:t>
            </a:r>
          </a:p>
          <a:p>
            <a:pPr lvl="1"/>
            <a:r>
              <a:rPr lang="sr-Latn-RS" dirty="0" smtClean="0">
                <a:solidFill>
                  <a:schemeClr val="bg1"/>
                </a:solidFill>
              </a:rPr>
              <a:t>širi skup ponašanja koji uključuje i krađu, zloupotrebu supstanci, vandalizam...</a:t>
            </a:r>
          </a:p>
          <a:p>
            <a:pPr lvl="1"/>
            <a:r>
              <a:rPr lang="sr-Latn-CS" dirty="0" smtClean="0">
                <a:solidFill>
                  <a:schemeClr val="bg1"/>
                </a:solidFill>
              </a:rPr>
              <a:t>narušavanje socijalnih normi, ljudskih prava drugih osoba ili uništavanje tuđe imovine</a:t>
            </a:r>
            <a:endParaRPr lang="sr-Latn-RS" sz="2100" dirty="0" smtClean="0">
              <a:solidFill>
                <a:schemeClr val="bg1"/>
              </a:solidFill>
            </a:endParaRPr>
          </a:p>
          <a:p>
            <a:pPr lvl="1"/>
            <a:r>
              <a:rPr lang="sr-Latn-RS" dirty="0" smtClean="0">
                <a:solidFill>
                  <a:schemeClr val="bg1"/>
                </a:solidFill>
              </a:rPr>
              <a:t>namera nije nužno nanošenje štete drugome</a:t>
            </a:r>
          </a:p>
          <a:p>
            <a:pPr>
              <a:buNone/>
            </a:pPr>
            <a:endParaRPr lang="sr-Latn-RS" dirty="0" smtClean="0"/>
          </a:p>
          <a:p>
            <a:r>
              <a:rPr lang="sr-Latn-RS" dirty="0" smtClean="0">
                <a:solidFill>
                  <a:schemeClr val="bg1"/>
                </a:solidFill>
              </a:rPr>
              <a:t>korelacije antisocijalnog ponašanja sa agresijom i nasiljem su niske ili umerene – distinktivni konstrukti</a:t>
            </a:r>
            <a:endParaRPr lang="en-US" dirty="0" smtClean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antisocijalno</a:t>
            </a:r>
            <a:r>
              <a:rPr lang="en-US" dirty="0" smtClean="0"/>
              <a:t> </a:t>
            </a:r>
            <a:r>
              <a:rPr lang="en-US" dirty="0" err="1" smtClean="0"/>
              <a:t>pona</a:t>
            </a:r>
            <a:r>
              <a:rPr lang="sr-Latn-RS" dirty="0" smtClean="0"/>
              <a:t>šanje (delinkvencija, kriminalitet – kršenje zakona)</a:t>
            </a:r>
          </a:p>
          <a:p>
            <a:pPr lvl="1"/>
            <a:r>
              <a:rPr lang="sr-Latn-RS" dirty="0" smtClean="0"/>
              <a:t>širi skup ponašanja koji uključuje i krađu, zloupotrebu supstanci, vandalizam...</a:t>
            </a:r>
          </a:p>
          <a:p>
            <a:pPr lvl="1"/>
            <a:r>
              <a:rPr lang="sr-Latn-CS" dirty="0" smtClean="0"/>
              <a:t>narušavanje socijalnih normi, ljudskih prava drugih osoba ili uništavanje tuđe imovine</a:t>
            </a:r>
            <a:endParaRPr lang="sr-Latn-RS" sz="2100" dirty="0" smtClean="0"/>
          </a:p>
          <a:p>
            <a:pPr lvl="1"/>
            <a:r>
              <a:rPr lang="sr-Latn-RS" dirty="0" smtClean="0"/>
              <a:t>namera nije nužno nanošenje štete drugome</a:t>
            </a:r>
          </a:p>
          <a:p>
            <a:pPr>
              <a:buNone/>
            </a:pPr>
            <a:endParaRPr lang="sr-Latn-RS" dirty="0" smtClean="0"/>
          </a:p>
          <a:p>
            <a:r>
              <a:rPr lang="sr-Latn-RS" dirty="0" smtClean="0">
                <a:solidFill>
                  <a:schemeClr val="bg1"/>
                </a:solidFill>
              </a:rPr>
              <a:t>korelacije antisocijalnog ponašanja sa agresijom i nasiljem su niske ili umerene – distinktivni konstrukti</a:t>
            </a:r>
            <a:endParaRPr lang="en-US" dirty="0" smtClean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antisocijalno</a:t>
            </a:r>
            <a:r>
              <a:rPr lang="en-US" dirty="0" smtClean="0"/>
              <a:t> </a:t>
            </a:r>
            <a:r>
              <a:rPr lang="en-US" dirty="0" err="1" smtClean="0"/>
              <a:t>pona</a:t>
            </a:r>
            <a:r>
              <a:rPr lang="sr-Latn-RS" dirty="0" smtClean="0"/>
              <a:t>šanje (delinkvencija, kriminalitet – kršenje zakona)</a:t>
            </a:r>
          </a:p>
          <a:p>
            <a:pPr lvl="1"/>
            <a:r>
              <a:rPr lang="sr-Latn-RS" dirty="0" smtClean="0"/>
              <a:t>širi skup ponašanja koji uključuje i krađu, zloupotrebu supstanci, vandalizam...</a:t>
            </a:r>
          </a:p>
          <a:p>
            <a:pPr lvl="1"/>
            <a:r>
              <a:rPr lang="sr-Latn-CS" dirty="0" smtClean="0"/>
              <a:t>narušavanje socijalnih normi, ljudskih prava drugih osoba ili uništavanje tuđe imovine</a:t>
            </a:r>
            <a:endParaRPr lang="sr-Latn-RS" sz="2100" dirty="0" smtClean="0"/>
          </a:p>
          <a:p>
            <a:pPr lvl="1"/>
            <a:r>
              <a:rPr lang="sr-Latn-RS" b="1" dirty="0" smtClean="0"/>
              <a:t>namera nije nužno nanošenje štete drugome</a:t>
            </a:r>
          </a:p>
          <a:p>
            <a:pPr>
              <a:buNone/>
            </a:pPr>
            <a:endParaRPr lang="sr-Latn-RS" dirty="0" smtClean="0"/>
          </a:p>
          <a:p>
            <a:r>
              <a:rPr lang="sr-Latn-RS" dirty="0" smtClean="0"/>
              <a:t>korelacije antisocijalnog ponašanja sa agresijom i nasiljem su niske ili umerene – distinktivni konstrukti</a:t>
            </a:r>
            <a:endParaRPr lang="en-US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RA</a:t>
            </a:r>
            <a:r>
              <a:rPr lang="sr-Latn-RS" dirty="0" smtClean="0"/>
              <a:t>ZVOJNI ASPEKTI </a:t>
            </a:r>
            <a:br>
              <a:rPr lang="sr-Latn-RS" dirty="0" smtClean="0"/>
            </a:br>
            <a:r>
              <a:rPr lang="sr-Latn-RS" dirty="0" smtClean="0"/>
              <a:t>NASILNOG PONAŠANJA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Latn-RS" dirty="0" smtClean="0"/>
              <a:t>Marija Zotović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Razvojna perspektiva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Zašto se pojedinci u odraslom dobu</a:t>
            </a:r>
            <a:r>
              <a:rPr lang="en-GB" dirty="0" smtClean="0"/>
              <a:t>*</a:t>
            </a:r>
            <a:r>
              <a:rPr lang="sr-Latn-RS" dirty="0" smtClean="0"/>
              <a:t> ponašaju nasilno?</a:t>
            </a:r>
          </a:p>
          <a:p>
            <a:endParaRPr lang="sr-Latn-RS" dirty="0" smtClean="0"/>
          </a:p>
        </p:txBody>
      </p:sp>
      <p:pic>
        <p:nvPicPr>
          <p:cNvPr id="98306" name="Picture 2" descr="Image result for jok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636912"/>
            <a:ext cx="6624736" cy="3863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s://s1.nyt.com/timesmachine/pages/1/1993/11/25/407593_360W.png?quality=75&amp;auto=webp&amp;disable=upscale"/>
          <p:cNvPicPr/>
          <p:nvPr/>
        </p:nvPicPr>
        <p:blipFill>
          <a:blip r:embed="rId2" cstate="print"/>
          <a:srcRect r="33200" b="52208"/>
          <a:stretch>
            <a:fillRect/>
          </a:stretch>
        </p:blipFill>
        <p:spPr bwMode="auto">
          <a:xfrm>
            <a:off x="683568" y="1124744"/>
            <a:ext cx="7704856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47667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1" i="1" u="none" strike="noStrike" cap="none" normalizeH="0" baseline="0" dirty="0" smtClean="0">
                <a:ln>
                  <a:noFill/>
                </a:ln>
                <a:solidFill>
                  <a:srgbClr val="121212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2 British Boys, Both 11, Guilty of Murdering Toddler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Razvojna perspektiva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r-Latn-RS" dirty="0" smtClean="0"/>
              <a:t>Zašto se pojedinci u odraslom dobu ponašaju nasilno?</a:t>
            </a:r>
          </a:p>
          <a:p>
            <a:r>
              <a:rPr lang="sr-Latn-RS" dirty="0" smtClean="0"/>
              <a:t>Zašto je važno proučavanje činilaca nasilnog ponašanja?</a:t>
            </a:r>
          </a:p>
          <a:p>
            <a:r>
              <a:rPr lang="sr-Latn-RS" dirty="0" smtClean="0"/>
              <a:t>Metodologija istraživanja pojava u detinjstvu?</a:t>
            </a:r>
          </a:p>
          <a:p>
            <a:pPr lvl="1"/>
            <a:r>
              <a:rPr lang="en-US" dirty="0" smtClean="0"/>
              <a:t>L</a:t>
            </a:r>
            <a:r>
              <a:rPr lang="sr-Latn-RS" dirty="0" smtClean="0"/>
              <a:t>ongitudinalno istraživanje</a:t>
            </a:r>
          </a:p>
          <a:p>
            <a:pPr lvl="1"/>
            <a:r>
              <a:rPr lang="en-US" dirty="0" smtClean="0"/>
              <a:t>U</a:t>
            </a:r>
            <a:r>
              <a:rPr lang="sr-Latn-RS" dirty="0" smtClean="0"/>
              <a:t>poređivanje grupa</a:t>
            </a:r>
          </a:p>
          <a:p>
            <a:pPr lvl="1"/>
            <a:r>
              <a:rPr lang="en-GB" dirty="0" smtClean="0"/>
              <a:t>Po</a:t>
            </a:r>
            <a:r>
              <a:rPr lang="sr-Latn-RS" dirty="0" smtClean="0"/>
              <a:t>znavanje normalnog razvoja</a:t>
            </a:r>
            <a:endParaRPr lang="en-GB" dirty="0" smtClean="0"/>
          </a:p>
          <a:p>
            <a:r>
              <a:rPr lang="sr-Latn-RS" dirty="0" smtClean="0"/>
              <a:t>Da li je nasilje učestalije danas nego ranije*?</a:t>
            </a:r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Č</a:t>
            </a:r>
            <a:r>
              <a:rPr lang="sr-Latn-RS" dirty="0" smtClean="0"/>
              <a:t>inioci nasilnog ponašanja (N-N)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611560" y="1290168"/>
          <a:ext cx="8229600" cy="527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/>
                <a:gridCol w="4197152"/>
              </a:tblGrid>
              <a:tr h="1887672">
                <a:tc>
                  <a:txBody>
                    <a:bodyPr/>
                    <a:lstStyle/>
                    <a:p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</a:rPr>
                        <a:t>Biolo</a:t>
                      </a:r>
                      <a:r>
                        <a:rPr lang="sr-Latn-RS" sz="2800" b="0" dirty="0" smtClean="0">
                          <a:solidFill>
                            <a:schemeClr val="tx1"/>
                          </a:solidFill>
                        </a:rPr>
                        <a:t>ški</a:t>
                      </a:r>
                      <a:r>
                        <a:rPr lang="sr-Latn-RS" sz="2800" b="0" baseline="0" dirty="0" smtClean="0">
                          <a:solidFill>
                            <a:schemeClr val="tx1"/>
                          </a:solidFill>
                        </a:rPr>
                        <a:t> činioci</a:t>
                      </a:r>
                    </a:p>
                    <a:p>
                      <a:r>
                        <a:rPr lang="sr-Latn-RS" sz="2800" b="0" baseline="0" dirty="0" smtClean="0">
                          <a:solidFill>
                            <a:schemeClr val="tx1"/>
                          </a:solidFill>
                        </a:rPr>
                        <a:t>(unutrašnji)</a:t>
                      </a:r>
                      <a:endParaRPr lang="sr-Latn-RS" sz="2800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sr-Latn-RS" sz="2800" b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sr-Latn-RS" sz="2400" b="0" dirty="0" smtClean="0">
                          <a:solidFill>
                            <a:schemeClr val="tx1"/>
                          </a:solidFill>
                        </a:rPr>
                        <a:t>70% agresija,</a:t>
                      </a:r>
                      <a:r>
                        <a:rPr lang="sr-Latn-RS" sz="2400" b="0" baseline="0" dirty="0" smtClean="0">
                          <a:solidFill>
                            <a:schemeClr val="tx1"/>
                          </a:solidFill>
                        </a:rPr>
                        <a:t> 40% delinkv.</a:t>
                      </a:r>
                    </a:p>
                    <a:p>
                      <a:r>
                        <a:rPr lang="sr-Latn-RS" sz="2800" b="0" baseline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r>
                        <a:rPr lang="sr-Latn-RS" sz="2800" b="0" baseline="0" dirty="0" smtClean="0">
                          <a:solidFill>
                            <a:schemeClr val="tx1"/>
                          </a:solidFill>
                        </a:rPr>
                        <a:t>azvojne prethodnice!</a:t>
                      </a:r>
                      <a:endParaRPr lang="en-US" sz="2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RS" sz="2000" b="0" dirty="0" smtClean="0">
                          <a:solidFill>
                            <a:schemeClr val="tx1"/>
                          </a:solidFill>
                        </a:rPr>
                        <a:t>Genetski</a:t>
                      </a:r>
                      <a:r>
                        <a:rPr lang="sr-Latn-RS" sz="2000" b="0" baseline="0" dirty="0" smtClean="0">
                          <a:solidFill>
                            <a:schemeClr val="tx1"/>
                          </a:solidFill>
                        </a:rPr>
                        <a:t> uticaji</a:t>
                      </a:r>
                      <a:endParaRPr lang="sr-Latn-RS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2000" b="0" dirty="0" err="1" smtClean="0">
                          <a:solidFill>
                            <a:schemeClr val="tx1"/>
                          </a:solidFill>
                        </a:rPr>
                        <a:t>Neurotransmiteri</a:t>
                      </a:r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sz="2000" b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2000" b="0" dirty="0" err="1" smtClean="0">
                          <a:solidFill>
                            <a:schemeClr val="tx1"/>
                          </a:solidFill>
                        </a:rPr>
                        <a:t>Hormoni</a:t>
                      </a:r>
                      <a:endParaRPr lang="sr-Latn-RS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r>
                        <a:rPr lang="sr-Latn-RS" sz="2000" b="0" dirty="0" smtClean="0">
                          <a:solidFill>
                            <a:schemeClr val="tx1"/>
                          </a:solidFill>
                        </a:rPr>
                        <a:t>ovrede </a:t>
                      </a:r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sz="2000" b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Temperament </a:t>
                      </a:r>
                      <a:r>
                        <a:rPr lang="sr-Latn-RS" sz="2000" b="0" dirty="0" smtClean="0">
                          <a:solidFill>
                            <a:schemeClr val="tx1"/>
                          </a:solidFill>
                        </a:rPr>
                        <a:t>(ličnost)</a:t>
                      </a:r>
                      <a:endParaRPr 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767820">
                <a:tc>
                  <a:txBody>
                    <a:bodyPr/>
                    <a:lstStyle/>
                    <a:p>
                      <a:r>
                        <a:rPr lang="sr-Latn-RS" sz="2800" dirty="0" smtClean="0"/>
                        <a:t>Spoljašnji činioci 1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P</a:t>
                      </a:r>
                      <a:r>
                        <a:rPr lang="sr-Latn-RS" sz="2800" dirty="0" smtClean="0"/>
                        <a:t>orodica</a:t>
                      </a:r>
                    </a:p>
                    <a:p>
                      <a:r>
                        <a:rPr lang="sr-Latn-RS" sz="2800" dirty="0" smtClean="0"/>
                        <a:t>         - vaspitni stilovi, AV</a:t>
                      </a:r>
                    </a:p>
                    <a:p>
                      <a:r>
                        <a:rPr lang="en-US" sz="2800" dirty="0" smtClean="0"/>
                        <a:t>V</a:t>
                      </a:r>
                      <a:r>
                        <a:rPr lang="sr-Latn-RS" sz="2800" dirty="0" smtClean="0"/>
                        <a:t>ršnjaci</a:t>
                      </a:r>
                      <a:r>
                        <a:rPr lang="sr-Latn-RS" sz="2800" baseline="0" dirty="0" smtClean="0"/>
                        <a:t> </a:t>
                      </a:r>
                      <a:endParaRPr lang="sr-Latn-RS" sz="2800" dirty="0" smtClean="0"/>
                    </a:p>
                    <a:p>
                      <a:r>
                        <a:rPr lang="sr-Latn-RS" sz="2800" dirty="0" smtClean="0"/>
                        <a:t>          - sociometrijski</a:t>
                      </a:r>
                      <a:r>
                        <a:rPr lang="sr-Latn-RS" sz="2800" baseline="0" dirty="0" smtClean="0"/>
                        <a:t> status</a:t>
                      </a:r>
                      <a:endParaRPr lang="en-US" sz="2800" dirty="0" smtClean="0"/>
                    </a:p>
                  </a:txBody>
                  <a:tcPr/>
                </a:tc>
              </a:tr>
              <a:tr h="1588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2800" dirty="0" smtClean="0"/>
                        <a:t>Spoljašnji činioci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S</a:t>
                      </a:r>
                      <a:r>
                        <a:rPr lang="sr-Latn-RS" sz="2800" dirty="0" smtClean="0"/>
                        <a:t>ES</a:t>
                      </a:r>
                      <a:r>
                        <a:rPr lang="en-US" sz="2800" dirty="0" smtClean="0"/>
                        <a:t/>
                      </a:r>
                      <a:br>
                        <a:rPr lang="en-US" sz="2800" dirty="0" smtClean="0"/>
                      </a:br>
                      <a:r>
                        <a:rPr lang="en-US" sz="2800" dirty="0" err="1" smtClean="0"/>
                        <a:t>Medij</a:t>
                      </a:r>
                      <a:r>
                        <a:rPr lang="sr-Latn-RS" sz="2800" dirty="0" smtClean="0"/>
                        <a:t>i</a:t>
                      </a:r>
                      <a:r>
                        <a:rPr lang="en-US" sz="2800" dirty="0" smtClean="0"/>
                        <a:t/>
                      </a:r>
                      <a:br>
                        <a:rPr lang="en-US" sz="2800" dirty="0" smtClean="0"/>
                      </a:br>
                      <a:r>
                        <a:rPr lang="en-US" sz="2800" dirty="0" err="1" smtClean="0"/>
                        <a:t>Kultura</a:t>
                      </a:r>
                      <a:endParaRPr lang="en-US" sz="28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Korisnik\Desktop\Broken_windows,_Northampton_State_Hospit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22848" y="5013176"/>
            <a:ext cx="2797624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Č</a:t>
            </a:r>
            <a:r>
              <a:rPr lang="sr-Latn-RS" dirty="0" smtClean="0"/>
              <a:t>inioci nasilnog ponašanja (N-N)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611560" y="1290168"/>
          <a:ext cx="8229600" cy="50969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/>
                <a:gridCol w="4197152"/>
              </a:tblGrid>
              <a:tr h="1773020">
                <a:tc>
                  <a:txBody>
                    <a:bodyPr/>
                    <a:lstStyle/>
                    <a:p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</a:rPr>
                        <a:t>Biolo</a:t>
                      </a:r>
                      <a:r>
                        <a:rPr lang="sr-Latn-RS" sz="2800" b="0" dirty="0" smtClean="0">
                          <a:solidFill>
                            <a:schemeClr val="tx1"/>
                          </a:solidFill>
                        </a:rPr>
                        <a:t>ški</a:t>
                      </a:r>
                      <a:r>
                        <a:rPr lang="sr-Latn-RS" sz="2800" b="0" baseline="0" dirty="0" smtClean="0">
                          <a:solidFill>
                            <a:schemeClr val="tx1"/>
                          </a:solidFill>
                        </a:rPr>
                        <a:t> činioci</a:t>
                      </a:r>
                    </a:p>
                    <a:p>
                      <a:r>
                        <a:rPr lang="sr-Latn-RS" sz="2800" b="0" baseline="0" dirty="0" smtClean="0">
                          <a:solidFill>
                            <a:schemeClr val="tx1"/>
                          </a:solidFill>
                        </a:rPr>
                        <a:t>(unutrašnji)</a:t>
                      </a:r>
                      <a:endParaRPr lang="sr-Latn-RS" sz="2800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sr-Latn-RS" sz="2800" b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sr-Latn-RS" sz="2400" b="0" dirty="0" smtClean="0">
                          <a:solidFill>
                            <a:schemeClr val="tx1"/>
                          </a:solidFill>
                        </a:rPr>
                        <a:t>70% agresija,</a:t>
                      </a:r>
                      <a:r>
                        <a:rPr lang="sr-Latn-RS" sz="2400" b="0" baseline="0" dirty="0" smtClean="0">
                          <a:solidFill>
                            <a:schemeClr val="tx1"/>
                          </a:solidFill>
                        </a:rPr>
                        <a:t> 40% delinkv.</a:t>
                      </a:r>
                    </a:p>
                    <a:p>
                      <a:r>
                        <a:rPr lang="sr-Latn-RS" sz="2800" b="0" baseline="0" dirty="0" smtClean="0">
                          <a:solidFill>
                            <a:srgbClr val="FF0000"/>
                          </a:solidFill>
                        </a:rPr>
                        <a:t>- </a:t>
                      </a:r>
                      <a:r>
                        <a:rPr lang="en-US" sz="2800" b="0" baseline="0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r>
                        <a:rPr lang="sr-Latn-RS" sz="2800" b="0" baseline="0" dirty="0" smtClean="0">
                          <a:solidFill>
                            <a:srgbClr val="FF0000"/>
                          </a:solidFill>
                        </a:rPr>
                        <a:t>azvojne prethodnice!</a:t>
                      </a:r>
                      <a:endParaRPr lang="en-US" sz="28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RS" sz="2000" b="0" dirty="0" smtClean="0">
                          <a:solidFill>
                            <a:schemeClr val="tx1"/>
                          </a:solidFill>
                        </a:rPr>
                        <a:t>Genetski</a:t>
                      </a:r>
                      <a:r>
                        <a:rPr lang="sr-Latn-RS" sz="2000" b="0" baseline="0" dirty="0" smtClean="0">
                          <a:solidFill>
                            <a:schemeClr val="tx1"/>
                          </a:solidFill>
                        </a:rPr>
                        <a:t> uticaji</a:t>
                      </a:r>
                      <a:endParaRPr lang="sr-Latn-RS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2000" b="0" dirty="0" err="1" smtClean="0">
                          <a:solidFill>
                            <a:schemeClr val="tx1"/>
                          </a:solidFill>
                        </a:rPr>
                        <a:t>Neurotransmiteri</a:t>
                      </a:r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sz="2000" b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2000" b="0" dirty="0" err="1" smtClean="0">
                          <a:solidFill>
                            <a:schemeClr val="tx1"/>
                          </a:solidFill>
                        </a:rPr>
                        <a:t>Hormoni</a:t>
                      </a:r>
                      <a:endParaRPr lang="sr-Latn-RS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r>
                        <a:rPr lang="sr-Latn-RS" sz="2000" b="0" dirty="0" smtClean="0">
                          <a:solidFill>
                            <a:schemeClr val="tx1"/>
                          </a:solidFill>
                        </a:rPr>
                        <a:t>ovrede </a:t>
                      </a:r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sz="2000" b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2000" b="0" dirty="0" smtClean="0">
                          <a:solidFill>
                            <a:srgbClr val="FF0000"/>
                          </a:solidFill>
                        </a:rPr>
                        <a:t>Temperament </a:t>
                      </a:r>
                      <a:r>
                        <a:rPr lang="sr-Latn-RS" sz="2000" b="0" dirty="0" smtClean="0">
                          <a:solidFill>
                            <a:srgbClr val="FF0000"/>
                          </a:solidFill>
                        </a:rPr>
                        <a:t>(ličnost)</a:t>
                      </a:r>
                      <a:endParaRPr lang="en-US" sz="20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773020">
                <a:tc>
                  <a:txBody>
                    <a:bodyPr/>
                    <a:lstStyle/>
                    <a:p>
                      <a:r>
                        <a:rPr lang="sr-Latn-RS" sz="2800" dirty="0" smtClean="0"/>
                        <a:t>Spoljašnji činioci 1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P</a:t>
                      </a:r>
                      <a:r>
                        <a:rPr lang="sr-Latn-RS" sz="2800" dirty="0" smtClean="0"/>
                        <a:t>orodica</a:t>
                      </a:r>
                    </a:p>
                    <a:p>
                      <a:r>
                        <a:rPr lang="sr-Latn-RS" sz="2800" dirty="0" smtClean="0"/>
                        <a:t>         - vaspitni stilovi, AV</a:t>
                      </a:r>
                    </a:p>
                    <a:p>
                      <a:r>
                        <a:rPr lang="en-US" sz="2800" dirty="0" smtClean="0"/>
                        <a:t>V</a:t>
                      </a:r>
                      <a:r>
                        <a:rPr lang="sr-Latn-RS" sz="2800" dirty="0" smtClean="0"/>
                        <a:t>ršnjaci</a:t>
                      </a:r>
                      <a:r>
                        <a:rPr lang="sr-Latn-RS" sz="2800" baseline="0" dirty="0" smtClean="0"/>
                        <a:t> </a:t>
                      </a:r>
                      <a:endParaRPr lang="sr-Latn-RS" sz="2800" dirty="0" smtClean="0"/>
                    </a:p>
                    <a:p>
                      <a:r>
                        <a:rPr lang="sr-Latn-RS" sz="2800" dirty="0" smtClean="0"/>
                        <a:t>          - sociometrijski</a:t>
                      </a:r>
                      <a:r>
                        <a:rPr lang="sr-Latn-RS" sz="2800" baseline="0" dirty="0" smtClean="0"/>
                        <a:t> status</a:t>
                      </a:r>
                      <a:endParaRPr lang="en-US" sz="2800" dirty="0" smtClean="0"/>
                    </a:p>
                  </a:txBody>
                  <a:tcPr/>
                </a:tc>
              </a:tr>
              <a:tr h="15002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2800" dirty="0" smtClean="0"/>
                        <a:t>Spoljašnji činioci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S</a:t>
                      </a:r>
                      <a:r>
                        <a:rPr lang="sr-Latn-RS" sz="2800" dirty="0" smtClean="0"/>
                        <a:t>ES</a:t>
                      </a:r>
                      <a:r>
                        <a:rPr lang="en-US" sz="2800" dirty="0" smtClean="0"/>
                        <a:t/>
                      </a:r>
                      <a:br>
                        <a:rPr lang="en-US" sz="2800" dirty="0" smtClean="0"/>
                      </a:br>
                      <a:r>
                        <a:rPr lang="en-US" sz="2800" dirty="0" err="1" smtClean="0">
                          <a:solidFill>
                            <a:srgbClr val="0070C0"/>
                          </a:solidFill>
                        </a:rPr>
                        <a:t>Medij</a:t>
                      </a:r>
                      <a:r>
                        <a:rPr lang="sr-Latn-RS" sz="2800" dirty="0" smtClean="0">
                          <a:solidFill>
                            <a:srgbClr val="0070C0"/>
                          </a:solidFill>
                        </a:rPr>
                        <a:t>i</a:t>
                      </a:r>
                      <a:r>
                        <a:rPr lang="en-US" sz="2800" dirty="0" smtClean="0"/>
                        <a:t/>
                      </a:r>
                      <a:br>
                        <a:rPr lang="en-US" sz="2800" dirty="0" smtClean="0"/>
                      </a:br>
                      <a:r>
                        <a:rPr lang="en-US" sz="2800" dirty="0" err="1" smtClean="0"/>
                        <a:t>Kultura</a:t>
                      </a:r>
                      <a:endParaRPr lang="en-US" sz="2800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Epidemiološki pristup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K</a:t>
            </a:r>
            <a:r>
              <a:rPr lang="sr-Latn-RS" dirty="0" smtClean="0"/>
              <a:t>oji faktori povećavaju RIZIK za pojavu poremećaja (a ne šta je UZROK poremećaja) ili predstavljaju protektivne faktore?</a:t>
            </a:r>
          </a:p>
          <a:p>
            <a:endParaRPr lang="sr-Latn-RS" dirty="0" smtClean="0"/>
          </a:p>
          <a:p>
            <a:r>
              <a:rPr lang="en-US" dirty="0" smtClean="0"/>
              <a:t>F</a:t>
            </a:r>
            <a:r>
              <a:rPr lang="sr-Latn-RS" dirty="0" smtClean="0"/>
              <a:t>aktori rizika (rizične grupe) - sociodemografski</a:t>
            </a:r>
          </a:p>
          <a:p>
            <a:pPr>
              <a:buNone/>
            </a:pPr>
            <a:endParaRPr lang="sr-Latn-RS" dirty="0" smtClean="0"/>
          </a:p>
          <a:p>
            <a:pPr lvl="1"/>
            <a:r>
              <a:rPr lang="en-US" dirty="0" smtClean="0"/>
              <a:t>P</a:t>
            </a:r>
            <a:r>
              <a:rPr lang="sr-Latn-RS" dirty="0" smtClean="0"/>
              <a:t>ol (9 od 10 ubistava – M; silovanja)</a:t>
            </a:r>
          </a:p>
          <a:p>
            <a:pPr lvl="2"/>
            <a:endParaRPr lang="sr-Latn-RS" sz="800" dirty="0" smtClean="0"/>
          </a:p>
          <a:p>
            <a:pPr lvl="1"/>
            <a:r>
              <a:rPr lang="sr-Latn-RS" dirty="0" smtClean="0"/>
              <a:t>Školovanje – broj godina - protektivni faktor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Razvojni činioci nasilja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r-Latn-RS" dirty="0" smtClean="0"/>
              <a:t>Karakteristika vidljiva odmah po rođenju</a:t>
            </a:r>
          </a:p>
          <a:p>
            <a:r>
              <a:rPr lang="en-US" dirty="0" err="1" smtClean="0"/>
              <a:t>Olport</a:t>
            </a:r>
            <a:r>
              <a:rPr lang="en-US" dirty="0" smtClean="0"/>
              <a:t> (1937) </a:t>
            </a:r>
            <a:r>
              <a:rPr lang="sr-Latn-RS" dirty="0" smtClean="0"/>
              <a:t>- </a:t>
            </a:r>
            <a:r>
              <a:rPr lang="en-US" dirty="0" err="1" smtClean="0"/>
              <a:t>karakterističn</a:t>
            </a:r>
            <a:r>
              <a:rPr lang="sr-Latn-RS" dirty="0" smtClean="0"/>
              <a:t>a</a:t>
            </a:r>
            <a:r>
              <a:rPr lang="en-US" dirty="0" smtClean="0"/>
              <a:t> </a:t>
            </a:r>
            <a:r>
              <a:rPr lang="sr-Latn-RS" dirty="0" smtClean="0"/>
              <a:t>“</a:t>
            </a:r>
            <a:r>
              <a:rPr lang="en-US" dirty="0" err="1" smtClean="0"/>
              <a:t>emocion</a:t>
            </a:r>
            <a:r>
              <a:rPr lang="sr-Latn-RS" dirty="0" smtClean="0"/>
              <a:t>a</a:t>
            </a:r>
            <a:r>
              <a:rPr lang="en-US" dirty="0" err="1" smtClean="0"/>
              <a:t>ln</a:t>
            </a:r>
            <a:r>
              <a:rPr lang="sr-Latn-RS" dirty="0" smtClean="0"/>
              <a:t>a</a:t>
            </a:r>
            <a:r>
              <a:rPr lang="en-US" dirty="0" smtClean="0"/>
              <a:t> </a:t>
            </a:r>
            <a:r>
              <a:rPr lang="en-US" dirty="0" err="1" smtClean="0"/>
              <a:t>prirod</a:t>
            </a:r>
            <a:r>
              <a:rPr lang="sr-Latn-RS" dirty="0" smtClean="0"/>
              <a:t>a”</a:t>
            </a:r>
            <a:r>
              <a:rPr lang="en-US" dirty="0" smtClean="0"/>
              <a:t> </a:t>
            </a:r>
            <a:r>
              <a:rPr lang="en-US" dirty="0" err="1" smtClean="0"/>
              <a:t>individue</a:t>
            </a:r>
            <a:r>
              <a:rPr lang="en-US" dirty="0" smtClean="0"/>
              <a:t>, </a:t>
            </a:r>
            <a:r>
              <a:rPr lang="en-US" dirty="0" err="1" smtClean="0"/>
              <a:t>koja</a:t>
            </a:r>
            <a:r>
              <a:rPr lang="en-US" dirty="0" smtClean="0"/>
              <a:t> </a:t>
            </a:r>
            <a:r>
              <a:rPr lang="en-US" dirty="0" err="1" smtClean="0"/>
              <a:t>uključuje</a:t>
            </a:r>
            <a:r>
              <a:rPr lang="en-US" dirty="0" smtClean="0"/>
              <a:t> </a:t>
            </a:r>
            <a:r>
              <a:rPr lang="en-US" dirty="0" err="1" smtClean="0"/>
              <a:t>brzinu</a:t>
            </a:r>
            <a:r>
              <a:rPr lang="en-US" dirty="0" smtClean="0"/>
              <a:t> </a:t>
            </a:r>
            <a:r>
              <a:rPr lang="en-US" dirty="0" err="1" smtClean="0"/>
              <a:t>reagovanja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tipično</a:t>
            </a:r>
            <a:r>
              <a:rPr lang="en-US" dirty="0" smtClean="0"/>
              <a:t> </a:t>
            </a:r>
            <a:r>
              <a:rPr lang="en-US" dirty="0" err="1" smtClean="0"/>
              <a:t>raspoloženje</a:t>
            </a:r>
            <a:endParaRPr lang="sr-Latn-RS" dirty="0" smtClean="0"/>
          </a:p>
          <a:p>
            <a:r>
              <a:rPr lang="sr-Latn-RS" dirty="0" smtClean="0"/>
              <a:t>Temperament i ličnost?</a:t>
            </a:r>
          </a:p>
          <a:p>
            <a:r>
              <a:rPr lang="it-IT" dirty="0" smtClean="0"/>
              <a:t>Thomas and Chess</a:t>
            </a:r>
            <a:r>
              <a:rPr lang="sr-Latn-RS" dirty="0" smtClean="0"/>
              <a:t>: NYLS, skoro 50 g. - </a:t>
            </a:r>
            <a:r>
              <a:rPr lang="it-IT" dirty="0" smtClean="0"/>
              <a:t>intervju sa roditeljima</a:t>
            </a:r>
            <a:r>
              <a:rPr lang="sr-Latn-RS" dirty="0" smtClean="0"/>
              <a:t>, posmatranje...</a:t>
            </a:r>
          </a:p>
          <a:p>
            <a:pPr lvl="1"/>
            <a:r>
              <a:rPr lang="sr-Latn-RS" dirty="0" smtClean="0"/>
              <a:t>O</a:t>
            </a:r>
            <a:r>
              <a:rPr lang="it-IT" dirty="0" smtClean="0"/>
              <a:t>sobine temperamenta: aktivnost, ritmičnost, adaptabilnost, pristup</a:t>
            </a:r>
            <a:r>
              <a:rPr lang="sr-Latn-RS" dirty="0" smtClean="0"/>
              <a:t> </a:t>
            </a:r>
            <a:r>
              <a:rPr lang="it-IT" dirty="0" smtClean="0"/>
              <a:t>novim </a:t>
            </a:r>
            <a:r>
              <a:rPr lang="sr-Latn-RS" dirty="0" smtClean="0"/>
              <a:t>situacijama</a:t>
            </a:r>
            <a:r>
              <a:rPr lang="it-IT" dirty="0" smtClean="0"/>
              <a:t>, raspoloženje, pažnj</a:t>
            </a:r>
            <a:r>
              <a:rPr lang="sr-Latn-RS" dirty="0" smtClean="0"/>
              <a:t>a</a:t>
            </a:r>
            <a:r>
              <a:rPr lang="it-IT" dirty="0" smtClean="0"/>
              <a:t>, prag tolerancije i intenzitet emocionalnih reakcija </a:t>
            </a:r>
            <a:endParaRPr lang="sr-Latn-RS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3600" dirty="0"/>
              <a:t>Temperament </a:t>
            </a:r>
            <a:r>
              <a:rPr lang="hr-HR" sz="3600" dirty="0" smtClean="0"/>
              <a:t>dece </a:t>
            </a:r>
            <a:r>
              <a:rPr lang="hr-HR" sz="3600" dirty="0"/>
              <a:t>– Thomas i </a:t>
            </a:r>
            <a:r>
              <a:rPr lang="hr-HR" sz="3600" dirty="0" smtClean="0"/>
              <a:t>Chess</a:t>
            </a:r>
            <a:endParaRPr lang="hr-HR" sz="3600" dirty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Tx/>
              <a:buAutoNum type="arabicPeriod"/>
            </a:pPr>
            <a:r>
              <a:rPr lang="hr-HR" dirty="0"/>
              <a:t>Teško </a:t>
            </a:r>
            <a:r>
              <a:rPr lang="hr-HR" dirty="0" smtClean="0"/>
              <a:t>dete</a:t>
            </a:r>
            <a:endParaRPr lang="hr-HR" dirty="0"/>
          </a:p>
          <a:p>
            <a:pPr marL="609600" indent="-609600">
              <a:buFontTx/>
              <a:buAutoNum type="arabicPeriod"/>
            </a:pPr>
            <a:r>
              <a:rPr lang="hr-HR" dirty="0" smtClean="0"/>
              <a:t>Lako dete</a:t>
            </a:r>
            <a:endParaRPr lang="hr-HR" dirty="0"/>
          </a:p>
          <a:p>
            <a:pPr marL="609600" indent="-609600">
              <a:buFontTx/>
              <a:buAutoNum type="arabicPeriod"/>
            </a:pPr>
            <a:r>
              <a:rPr lang="hr-HR" dirty="0"/>
              <a:t>Usporeno </a:t>
            </a:r>
            <a:r>
              <a:rPr lang="hr-HR" dirty="0" smtClean="0"/>
              <a:t>dete</a:t>
            </a:r>
            <a:endParaRPr lang="hr-HR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A6A82C59-96F2-4CC7-BF9C-0FD00DE21F74}" type="slidenum">
              <a:rPr lang="hr-HR"/>
              <a:pPr/>
              <a:t>18</a:t>
            </a:fld>
            <a:endParaRPr lang="hr-HR"/>
          </a:p>
        </p:txBody>
      </p:sp>
      <p:sp>
        <p:nvSpPr>
          <p:cNvPr id="156676" name="AutoShape 4"/>
          <p:cNvSpPr>
            <a:spLocks noChangeArrowheads="1"/>
          </p:cNvSpPr>
          <p:nvPr/>
        </p:nvSpPr>
        <p:spPr bwMode="auto">
          <a:xfrm>
            <a:off x="3851920" y="1124744"/>
            <a:ext cx="4607892" cy="2016770"/>
          </a:xfrm>
          <a:prstGeom prst="cloudCallout">
            <a:avLst>
              <a:gd name="adj1" fmla="val -66813"/>
              <a:gd name="adj2" fmla="val -10739"/>
            </a:avLst>
          </a:prstGeom>
          <a:solidFill>
            <a:srgbClr val="FFFFFF">
              <a:alpha val="89000"/>
            </a:srgbClr>
          </a:solidFill>
          <a:ln w="38100">
            <a:pattFill prst="wave">
              <a:fgClr>
                <a:schemeClr val="accent2"/>
              </a:fgClr>
              <a:bgClr>
                <a:srgbClr val="FAE6B4"/>
              </a:bgClr>
            </a:pattFill>
            <a:round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65000"/>
              </a:lnSpc>
              <a:buFontTx/>
              <a:buChar char="-"/>
            </a:pPr>
            <a:r>
              <a:rPr lang="hr-HR" sz="2000" dirty="0" smtClean="0"/>
              <a:t>Burne </a:t>
            </a:r>
            <a:r>
              <a:rPr lang="hr-HR" sz="2000" dirty="0"/>
              <a:t>i negativne reakcije na nove situacije </a:t>
            </a:r>
            <a:endParaRPr lang="hr-HR" sz="2000" dirty="0" smtClean="0"/>
          </a:p>
          <a:p>
            <a:pPr algn="ctr">
              <a:lnSpc>
                <a:spcPct val="65000"/>
              </a:lnSpc>
            </a:pPr>
            <a:endParaRPr lang="hr-HR" sz="2000" dirty="0"/>
          </a:p>
          <a:p>
            <a:pPr algn="ctr">
              <a:lnSpc>
                <a:spcPct val="65000"/>
              </a:lnSpc>
            </a:pPr>
            <a:r>
              <a:rPr lang="hr-HR" sz="2000" dirty="0" smtClean="0"/>
              <a:t>- Teško </a:t>
            </a:r>
            <a:r>
              <a:rPr lang="hr-HR" sz="2000" dirty="0"/>
              <a:t>prilagođavanje</a:t>
            </a:r>
          </a:p>
          <a:p>
            <a:pPr algn="ctr">
              <a:lnSpc>
                <a:spcPct val="65000"/>
              </a:lnSpc>
            </a:pPr>
            <a:endParaRPr lang="hr-HR" sz="2000" dirty="0" smtClean="0"/>
          </a:p>
          <a:p>
            <a:pPr algn="ctr">
              <a:lnSpc>
                <a:spcPct val="65000"/>
              </a:lnSpc>
            </a:pPr>
            <a:r>
              <a:rPr lang="hr-HR" sz="2000" dirty="0" smtClean="0"/>
              <a:t>- Neregularnost </a:t>
            </a:r>
            <a:r>
              <a:rPr lang="hr-HR" sz="2000" dirty="0"/>
              <a:t>u navikama</a:t>
            </a:r>
          </a:p>
        </p:txBody>
      </p:sp>
      <p:sp>
        <p:nvSpPr>
          <p:cNvPr id="156677" name="AutoShape 5"/>
          <p:cNvSpPr>
            <a:spLocks noChangeArrowheads="1"/>
          </p:cNvSpPr>
          <p:nvPr/>
        </p:nvSpPr>
        <p:spPr bwMode="auto">
          <a:xfrm>
            <a:off x="4895528" y="3284984"/>
            <a:ext cx="4248472" cy="2088232"/>
          </a:xfrm>
          <a:prstGeom prst="cloudCallout">
            <a:avLst>
              <a:gd name="adj1" fmla="val -97545"/>
              <a:gd name="adj2" fmla="val -85402"/>
            </a:avLst>
          </a:prstGeom>
          <a:solidFill>
            <a:srgbClr val="FFFFFF">
              <a:alpha val="89999"/>
            </a:srgbClr>
          </a:solidFill>
          <a:ln w="38100">
            <a:pattFill prst="wave">
              <a:fgClr>
                <a:schemeClr val="accent2"/>
              </a:fgClr>
              <a:bgClr>
                <a:srgbClr val="FAE6B4"/>
              </a:bgClr>
            </a:pattFill>
            <a:round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75000"/>
              </a:lnSpc>
              <a:buFontTx/>
              <a:buChar char="-"/>
            </a:pPr>
            <a:r>
              <a:rPr lang="hr-HR" sz="2000" dirty="0" smtClean="0"/>
              <a:t>Brzo prilagođavanje</a:t>
            </a:r>
          </a:p>
          <a:p>
            <a:pPr algn="ctr">
              <a:lnSpc>
                <a:spcPct val="75000"/>
              </a:lnSpc>
            </a:pPr>
            <a:endParaRPr lang="hr-HR" sz="2000" dirty="0"/>
          </a:p>
          <a:p>
            <a:pPr algn="ctr">
              <a:lnSpc>
                <a:spcPct val="75000"/>
              </a:lnSpc>
              <a:buFontTx/>
              <a:buChar char="-"/>
            </a:pPr>
            <a:r>
              <a:rPr lang="hr-HR" sz="2000" dirty="0" smtClean="0"/>
              <a:t>Pozitivne </a:t>
            </a:r>
            <a:r>
              <a:rPr lang="hr-HR" sz="2000" dirty="0"/>
              <a:t>emotivne </a:t>
            </a:r>
            <a:r>
              <a:rPr lang="hr-HR" sz="2000" dirty="0" smtClean="0"/>
              <a:t>reakcije </a:t>
            </a:r>
            <a:r>
              <a:rPr lang="hr-HR" sz="2000" dirty="0"/>
              <a:t>i </a:t>
            </a:r>
            <a:r>
              <a:rPr lang="hr-HR" sz="2000" dirty="0" smtClean="0"/>
              <a:t>raspoloženja</a:t>
            </a:r>
          </a:p>
          <a:p>
            <a:pPr algn="ctr">
              <a:lnSpc>
                <a:spcPct val="75000"/>
              </a:lnSpc>
            </a:pPr>
            <a:r>
              <a:rPr lang="hr-HR" sz="2000" dirty="0" smtClean="0"/>
              <a:t> </a:t>
            </a:r>
          </a:p>
          <a:p>
            <a:pPr algn="ctr">
              <a:lnSpc>
                <a:spcPct val="75000"/>
              </a:lnSpc>
              <a:buFontTx/>
              <a:buChar char="-"/>
            </a:pPr>
            <a:r>
              <a:rPr lang="hr-HR" sz="2000" dirty="0"/>
              <a:t> R</a:t>
            </a:r>
            <a:r>
              <a:rPr lang="hr-HR" sz="2000" dirty="0" smtClean="0"/>
              <a:t>egularnost </a:t>
            </a:r>
            <a:r>
              <a:rPr lang="hr-HR" sz="2000" dirty="0"/>
              <a:t>navika </a:t>
            </a:r>
          </a:p>
        </p:txBody>
      </p:sp>
      <p:sp>
        <p:nvSpPr>
          <p:cNvPr id="156678" name="AutoShape 6"/>
          <p:cNvSpPr>
            <a:spLocks noChangeArrowheads="1"/>
          </p:cNvSpPr>
          <p:nvPr/>
        </p:nvSpPr>
        <p:spPr bwMode="auto">
          <a:xfrm>
            <a:off x="323528" y="3861048"/>
            <a:ext cx="4536504" cy="2736998"/>
          </a:xfrm>
          <a:prstGeom prst="cloudCallout">
            <a:avLst>
              <a:gd name="adj1" fmla="val -27541"/>
              <a:gd name="adj2" fmla="val -65660"/>
            </a:avLst>
          </a:prstGeom>
          <a:solidFill>
            <a:srgbClr val="FFFFFF">
              <a:alpha val="89999"/>
            </a:srgbClr>
          </a:solidFill>
          <a:ln w="38100">
            <a:pattFill prst="wave">
              <a:fgClr>
                <a:schemeClr val="accent2"/>
              </a:fgClr>
              <a:bgClr>
                <a:srgbClr val="FAE6B4"/>
              </a:bgClr>
            </a:pattFill>
            <a:round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75000"/>
              </a:lnSpc>
              <a:buFontTx/>
              <a:buChar char="-"/>
            </a:pPr>
            <a:r>
              <a:rPr lang="hr-HR" sz="2000" dirty="0" smtClean="0"/>
              <a:t>Postepeno </a:t>
            </a:r>
            <a:r>
              <a:rPr lang="hr-HR" sz="2000" dirty="0"/>
              <a:t>se </a:t>
            </a:r>
            <a:r>
              <a:rPr lang="hr-HR" sz="2000" dirty="0" smtClean="0"/>
              <a:t>emotivno angažuje</a:t>
            </a:r>
          </a:p>
          <a:p>
            <a:pPr algn="ctr">
              <a:lnSpc>
                <a:spcPct val="75000"/>
              </a:lnSpc>
              <a:buFontTx/>
              <a:buChar char="-"/>
            </a:pPr>
            <a:endParaRPr lang="hr-HR" sz="2000" dirty="0"/>
          </a:p>
          <a:p>
            <a:pPr algn="ctr">
              <a:lnSpc>
                <a:spcPct val="75000"/>
              </a:lnSpc>
              <a:buFontTx/>
              <a:buChar char="-"/>
            </a:pPr>
            <a:r>
              <a:rPr lang="hr-HR" sz="2000" dirty="0" smtClean="0"/>
              <a:t>Oklevajući </a:t>
            </a:r>
            <a:r>
              <a:rPr lang="hr-HR" sz="2000" dirty="0"/>
              <a:t>pristup novim </a:t>
            </a:r>
            <a:r>
              <a:rPr lang="hr-HR" sz="2000" dirty="0" smtClean="0"/>
              <a:t>situacijama, ali </a:t>
            </a:r>
            <a:r>
              <a:rPr lang="hr-HR" sz="2000" dirty="0"/>
              <a:t>bez snažnih </a:t>
            </a:r>
            <a:r>
              <a:rPr lang="hr-HR" sz="2000" dirty="0" smtClean="0"/>
              <a:t>emocija</a:t>
            </a:r>
          </a:p>
          <a:p>
            <a:pPr algn="ctr">
              <a:lnSpc>
                <a:spcPct val="75000"/>
              </a:lnSpc>
            </a:pPr>
            <a:endParaRPr lang="hr-HR" sz="2000" dirty="0"/>
          </a:p>
          <a:p>
            <a:pPr algn="ctr">
              <a:lnSpc>
                <a:spcPct val="75000"/>
              </a:lnSpc>
            </a:pPr>
            <a:r>
              <a:rPr lang="hr-HR" sz="2000" dirty="0" smtClean="0"/>
              <a:t>- Bez prisile nova </a:t>
            </a:r>
            <a:r>
              <a:rPr lang="hr-HR" sz="2000" dirty="0"/>
              <a:t>iskustva </a:t>
            </a:r>
            <a:r>
              <a:rPr lang="hr-HR" sz="2000" dirty="0" smtClean="0"/>
              <a:t>prihvata </a:t>
            </a:r>
            <a:r>
              <a:rPr lang="hr-HR" sz="2000" dirty="0"/>
              <a:t>na pozitivan način</a:t>
            </a:r>
          </a:p>
          <a:p>
            <a:pPr algn="ctr"/>
            <a:endParaRPr lang="hr-HR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 animBg="1"/>
      <p:bldP spid="156677" grpId="0" animBg="1"/>
      <p:bldP spid="15667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3600" dirty="0"/>
              <a:t>Temperament </a:t>
            </a:r>
            <a:r>
              <a:rPr lang="hr-HR" sz="3600" dirty="0" smtClean="0"/>
              <a:t>i agresivnost</a:t>
            </a:r>
            <a:endParaRPr lang="hr-HR" sz="3600" dirty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/>
            <a:r>
              <a:rPr lang="hr-HR" dirty="0" smtClean="0"/>
              <a:t>Temperament i roditeljsko ponašanje?</a:t>
            </a:r>
          </a:p>
          <a:p>
            <a:pPr marL="1009650" lvl="1" indent="-609600"/>
            <a:r>
              <a:rPr lang="hr-HR" dirty="0" smtClean="0"/>
              <a:t>Izazivanje roditeljskog agresivnog ponašanja</a:t>
            </a:r>
          </a:p>
          <a:p>
            <a:pPr marL="609600" indent="-609600"/>
            <a:r>
              <a:rPr lang="hr-HR" dirty="0" smtClean="0"/>
              <a:t>Istraživanja</a:t>
            </a:r>
          </a:p>
          <a:p>
            <a:pPr marL="1009650" lvl="1" indent="-609600"/>
            <a:r>
              <a:rPr lang="hr-HR" dirty="0" smtClean="0"/>
              <a:t>Direktna povezanost temperamenta u detinjstvu sa kasnijim agresivnim i nasilnim ponašanjem</a:t>
            </a:r>
          </a:p>
          <a:p>
            <a:pPr marL="1009650" lvl="1" indent="-609600"/>
            <a:r>
              <a:rPr lang="hr-HR" dirty="0" smtClean="0"/>
              <a:t>Povezanost posredovana roditeljskim ponašanjem</a:t>
            </a:r>
            <a:endParaRPr lang="hr-HR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A6A82C59-96F2-4CC7-BF9C-0FD00DE21F74}" type="slidenum">
              <a:rPr lang="hr-HR"/>
              <a:pPr/>
              <a:t>19</a:t>
            </a:fld>
            <a:endParaRPr lang="hr-H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RS" dirty="0" smtClean="0"/>
              <a:t>Razvojne prethodnice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Latn-RS" smtClean="0"/>
              <a:t>(Dimenzionalni i kategorijalni pristup)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dirty="0" smtClean="0"/>
              <a:t>ADHD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Dijagnosti</a:t>
            </a:r>
            <a:r>
              <a:rPr lang="sr-Latn-RS" dirty="0" smtClean="0"/>
              <a:t>č</a:t>
            </a:r>
            <a:r>
              <a:rPr lang="en-US" dirty="0" err="1" smtClean="0"/>
              <a:t>ki</a:t>
            </a:r>
            <a:r>
              <a:rPr lang="en-US" dirty="0" smtClean="0"/>
              <a:t> </a:t>
            </a:r>
            <a:r>
              <a:rPr lang="en-US" dirty="0" err="1" smtClean="0"/>
              <a:t>kriterijumi</a:t>
            </a:r>
            <a:endParaRPr lang="sr-Latn-RS" dirty="0" smtClean="0"/>
          </a:p>
          <a:p>
            <a:pPr>
              <a:buNone/>
            </a:pPr>
            <a:r>
              <a:rPr lang="sr-Latn-RS" dirty="0" smtClean="0"/>
              <a:t>		- A - </a:t>
            </a:r>
            <a:r>
              <a:rPr lang="sr-Latn-RS" b="1" dirty="0" smtClean="0"/>
              <a:t>nepažnja, hiperaktivnost</a:t>
            </a:r>
            <a:r>
              <a:rPr lang="sr-Latn-RS" dirty="0" smtClean="0"/>
              <a:t>; B - pre 12; C – 2 set.</a:t>
            </a:r>
          </a:p>
          <a:p>
            <a:pPr>
              <a:buNone/>
            </a:pPr>
            <a:r>
              <a:rPr lang="sr-Latn-RS" dirty="0" smtClean="0"/>
              <a:t>		- D – uticaj; E – dif.dg</a:t>
            </a:r>
          </a:p>
          <a:p>
            <a:r>
              <a:rPr lang="sr-Latn-RS" dirty="0" smtClean="0"/>
              <a:t>Složen uticaj na dečiji razvoj*</a:t>
            </a:r>
          </a:p>
          <a:p>
            <a:pPr lvl="1"/>
            <a:r>
              <a:rPr lang="en-US" dirty="0" smtClean="0"/>
              <a:t>S</a:t>
            </a:r>
            <a:r>
              <a:rPr lang="sr-Latn-RS" dirty="0" smtClean="0"/>
              <a:t>ocijalni razvoj</a:t>
            </a:r>
          </a:p>
          <a:p>
            <a:pPr lvl="1"/>
            <a:r>
              <a:rPr lang="en-US" dirty="0" smtClean="0"/>
              <a:t>A</a:t>
            </a:r>
            <a:r>
              <a:rPr lang="sr-Latn-RS" dirty="0" smtClean="0"/>
              <a:t>kademsko postignuće</a:t>
            </a:r>
          </a:p>
          <a:p>
            <a:r>
              <a:rPr lang="sr-Latn-RS" dirty="0" smtClean="0"/>
              <a:t>Uzroci: </a:t>
            </a:r>
          </a:p>
          <a:p>
            <a:pPr lvl="1"/>
            <a:r>
              <a:rPr lang="sr-Latn-RS" dirty="0"/>
              <a:t>B</a:t>
            </a:r>
            <a:r>
              <a:rPr lang="sr-Latn-RS" dirty="0" smtClean="0"/>
              <a:t>iološki činioci (zdravlje tokom prenatalnog razvoja, povrede glave, infekcije...) </a:t>
            </a:r>
            <a:endParaRPr lang="sr-Latn-RS" dirty="0" smtClean="0">
              <a:solidFill>
                <a:srgbClr val="FF0000"/>
              </a:solidFill>
            </a:endParaRPr>
          </a:p>
          <a:p>
            <a:pPr lvl="1"/>
            <a:r>
              <a:rPr lang="en-US" dirty="0" smtClean="0"/>
              <a:t>R</a:t>
            </a:r>
            <a:r>
              <a:rPr lang="sr-Latn-RS" dirty="0" smtClean="0"/>
              <a:t>azvojni efekti ADHD </a:t>
            </a:r>
            <a:r>
              <a:rPr lang="sr-Latn-RS" dirty="0" smtClean="0">
                <a:sym typeface="Wingdings" pitchFamily="2" charset="2"/>
              </a:rPr>
              <a:t> nasilno ponašanje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V</a:t>
            </a:r>
            <a:r>
              <a:rPr lang="sr-Latn-RS" dirty="0" smtClean="0">
                <a:sym typeface="Wingdings" pitchFamily="2" charset="2"/>
              </a:rPr>
              <a:t>aspitni stilovi i ADHD</a:t>
            </a:r>
          </a:p>
          <a:p>
            <a:r>
              <a:rPr lang="sr-Latn-RS" dirty="0" smtClean="0">
                <a:sym typeface="Wingdings" pitchFamily="2" charset="2"/>
              </a:rPr>
              <a:t>Tretman i kontroverze...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en-US" b="1" dirty="0" err="1" smtClean="0"/>
              <a:t>Opoziciono</a:t>
            </a:r>
            <a:r>
              <a:rPr lang="en-US" b="1" dirty="0" smtClean="0"/>
              <a:t> </a:t>
            </a:r>
            <a:r>
              <a:rPr lang="en-US" b="1" dirty="0" err="1" smtClean="0"/>
              <a:t>prkosni</a:t>
            </a:r>
            <a:r>
              <a:rPr lang="en-US" b="1" dirty="0" smtClean="0"/>
              <a:t> </a:t>
            </a:r>
            <a:r>
              <a:rPr lang="en-US" b="1" dirty="0" err="1" smtClean="0"/>
              <a:t>poremećaj</a:t>
            </a:r>
            <a:r>
              <a:rPr lang="en-US" b="1" dirty="0" smtClean="0"/>
              <a:t> (ODD)</a:t>
            </a:r>
            <a:endParaRPr lang="en-US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sr-Latn-RS" i="1" dirty="0" smtClean="0"/>
              <a:t>     </a:t>
            </a:r>
            <a:r>
              <a:rPr lang="en-GB" i="1" dirty="0" smtClean="0"/>
              <a:t>Diagnostic </a:t>
            </a:r>
            <a:r>
              <a:rPr lang="en-GB" i="1" dirty="0" err="1" smtClean="0"/>
              <a:t>Classi</a:t>
            </a:r>
            <a:r>
              <a:rPr lang="sr-Latn-RS" i="1" dirty="0" smtClean="0"/>
              <a:t>f</a:t>
            </a:r>
            <a:r>
              <a:rPr lang="en-GB" i="1" dirty="0" err="1" smtClean="0"/>
              <a:t>cation</a:t>
            </a:r>
            <a:r>
              <a:rPr lang="en-GB" i="1" dirty="0" smtClean="0"/>
              <a:t> of Mental Health and Developmental</a:t>
            </a:r>
            <a:r>
              <a:rPr lang="sr-Latn-RS" i="1" dirty="0" smtClean="0"/>
              <a:t> D</a:t>
            </a:r>
            <a:r>
              <a:rPr lang="en-GB" i="1" dirty="0" err="1" smtClean="0"/>
              <a:t>isorders</a:t>
            </a:r>
            <a:r>
              <a:rPr lang="en-GB" i="1" dirty="0" smtClean="0"/>
              <a:t> of Infancy and Early Childhood 0-3</a:t>
            </a:r>
            <a:r>
              <a:rPr lang="sr-Latn-RS" i="1" dirty="0" smtClean="0"/>
              <a:t>, </a:t>
            </a:r>
            <a:r>
              <a:rPr lang="en-GB" i="1" dirty="0" smtClean="0"/>
              <a:t>2005</a:t>
            </a:r>
            <a:endParaRPr lang="sr-Latn-CS" dirty="0" smtClean="0"/>
          </a:p>
          <a:p>
            <a:endParaRPr lang="sr-Latn-CS" dirty="0" smtClean="0"/>
          </a:p>
          <a:p>
            <a:r>
              <a:rPr lang="sr-Latn-CS" dirty="0" smtClean="0"/>
              <a:t>A. </a:t>
            </a:r>
            <a:r>
              <a:rPr lang="sr-Latn-CS" b="1" dirty="0" smtClean="0"/>
              <a:t>Bes / iritabilnost, svađalačko / prkosno ponašanje, osvetoljubivost </a:t>
            </a:r>
            <a:r>
              <a:rPr lang="sr-Latn-CS" dirty="0" smtClean="0"/>
              <a:t>(trajanje min. 6 meseci), jedna osoba (nije sibling)</a:t>
            </a:r>
          </a:p>
          <a:p>
            <a:endParaRPr lang="en-GB" dirty="0" smtClean="0"/>
          </a:p>
          <a:p>
            <a:r>
              <a:rPr lang="sr-Latn-CS" dirty="0" smtClean="0"/>
              <a:t>B. Problemi u individualnom funkcionisanju i u neposrednom socijalnom okruženju, kao i u drugim oblastima</a:t>
            </a:r>
          </a:p>
          <a:p>
            <a:pPr>
              <a:buNone/>
            </a:pPr>
            <a:endParaRPr lang="en-GB" dirty="0" smtClean="0"/>
          </a:p>
          <a:p>
            <a:r>
              <a:rPr lang="sr-Latn-CS" dirty="0" smtClean="0"/>
              <a:t>C. Dif. dg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Razvojni aspekt!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CS" dirty="0" smtClean="0"/>
              <a:t>Trajanje i frekvencija ispoljavanja – razgraničenje normalnog i patološkog</a:t>
            </a:r>
            <a:endParaRPr lang="en-GB" dirty="0" smtClean="0"/>
          </a:p>
          <a:p>
            <a:pPr lvl="1"/>
            <a:r>
              <a:rPr lang="sr-Latn-CS" dirty="0" smtClean="0"/>
              <a:t>Deca mlađa od 5 godina – većina dana u toku 6 meseci</a:t>
            </a:r>
            <a:endParaRPr lang="en-GB" dirty="0" smtClean="0"/>
          </a:p>
          <a:p>
            <a:pPr lvl="1"/>
            <a:r>
              <a:rPr lang="sr-Latn-CS" dirty="0" smtClean="0"/>
              <a:t>Stariji od 5 godina – bar jednom nedeljno u toku 6 meseci</a:t>
            </a:r>
            <a:endParaRPr lang="en-GB" dirty="0" smtClean="0"/>
          </a:p>
          <a:p>
            <a:r>
              <a:rPr lang="sr-Latn-CS" dirty="0" smtClean="0"/>
              <a:t>Da li je frekvencija i intenzitet izvan opsega normativnog ponašanja za razvojni nivo individue, njegov pol i kulturu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dirty="0" smtClean="0"/>
              <a:t>Poremećaji ponašanja (CD)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sr-Latn-RS" dirty="0" smtClean="0"/>
              <a:t>A. </a:t>
            </a:r>
            <a:r>
              <a:rPr lang="en-US" dirty="0" smtClean="0"/>
              <a:t>D</a:t>
            </a:r>
            <a:r>
              <a:rPr lang="sr-Latn-RS" dirty="0" smtClean="0"/>
              <a:t>efinisanje – </a:t>
            </a:r>
            <a:r>
              <a:rPr lang="sr-Latn-RS" b="1" dirty="0" smtClean="0"/>
              <a:t>obrazac, ponovljeno, ugrožavanje osnovnih prava drugih, ponašanje koje nije u skladu sa uzrasnim normama</a:t>
            </a:r>
          </a:p>
          <a:p>
            <a:pPr lvl="1"/>
            <a:r>
              <a:rPr lang="en-GB" dirty="0" smtClean="0"/>
              <a:t>A</a:t>
            </a:r>
            <a:r>
              <a:rPr lang="sr-Latn-RS" dirty="0" smtClean="0"/>
              <a:t>gresija prema ljudima i životinjama</a:t>
            </a:r>
          </a:p>
          <a:p>
            <a:pPr lvl="1"/>
            <a:r>
              <a:rPr lang="en-GB" dirty="0" smtClean="0"/>
              <a:t>U</a:t>
            </a:r>
            <a:r>
              <a:rPr lang="sr-Latn-RS" dirty="0" smtClean="0"/>
              <a:t>ništavanje stvari</a:t>
            </a:r>
          </a:p>
          <a:p>
            <a:pPr lvl="1"/>
            <a:r>
              <a:rPr lang="en-GB" dirty="0" smtClean="0"/>
              <a:t>O</a:t>
            </a:r>
            <a:r>
              <a:rPr lang="sr-Latn-RS" dirty="0" smtClean="0"/>
              <a:t>bmanjivanje, laganje, krađa</a:t>
            </a:r>
          </a:p>
          <a:p>
            <a:pPr lvl="1"/>
            <a:r>
              <a:rPr lang="en-GB" dirty="0" smtClean="0"/>
              <a:t>O</a:t>
            </a:r>
            <a:r>
              <a:rPr lang="sr-Latn-RS" dirty="0" smtClean="0"/>
              <a:t>zbiljno kršenje pravila</a:t>
            </a:r>
          </a:p>
          <a:p>
            <a:pPr>
              <a:buNone/>
            </a:pPr>
            <a:r>
              <a:rPr lang="sr-Latn-RS" dirty="0" smtClean="0"/>
              <a:t>B. Problemi u socijalnom, akademskom, prof. domenu</a:t>
            </a:r>
          </a:p>
          <a:p>
            <a:pPr>
              <a:buNone/>
            </a:pPr>
            <a:r>
              <a:rPr lang="sr-Latn-RS" dirty="0" smtClean="0"/>
              <a:t>C. </a:t>
            </a:r>
            <a:r>
              <a:rPr lang="en-GB" dirty="0" smtClean="0"/>
              <a:t>Z</a:t>
            </a:r>
            <a:r>
              <a:rPr lang="sr-Latn-RS" dirty="0" smtClean="0"/>
              <a:t>a starije od 18 – antisocijalni poremećaj ličnosti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Tipovi poremećaja ponašanja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r-Latn-RS" dirty="0" smtClean="0"/>
              <a:t>eksternalizovani bihevioralni problemi (agresivna ponašanja i ponašanja kojima se krše pravila)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„</a:t>
            </a:r>
            <a:r>
              <a:rPr lang="en-GB" dirty="0" err="1" smtClean="0"/>
              <a:t>otkriveni</a:t>
            </a:r>
            <a:r>
              <a:rPr lang="en-GB" dirty="0" smtClean="0"/>
              <a:t>“ </a:t>
            </a:r>
            <a:r>
              <a:rPr lang="en-GB" dirty="0" err="1" smtClean="0"/>
              <a:t>ili</a:t>
            </a:r>
            <a:r>
              <a:rPr lang="en-GB" dirty="0" smtClean="0"/>
              <a:t> „</a:t>
            </a:r>
            <a:r>
              <a:rPr lang="en-GB" dirty="0" err="1" smtClean="0"/>
              <a:t>agresivni</a:t>
            </a:r>
            <a:r>
              <a:rPr lang="en-GB" dirty="0" smtClean="0"/>
              <a:t>“ tip</a:t>
            </a:r>
            <a:r>
              <a:rPr lang="sr-Latn-RS" dirty="0" smtClean="0"/>
              <a:t> - </a:t>
            </a:r>
            <a:r>
              <a:rPr lang="en-GB" dirty="0" err="1" smtClean="0"/>
              <a:t>hostilne</a:t>
            </a:r>
            <a:r>
              <a:rPr lang="en-GB" dirty="0" smtClean="0"/>
              <a:t> </a:t>
            </a:r>
            <a:r>
              <a:rPr lang="en-GB" dirty="0" err="1" smtClean="0"/>
              <a:t>konfrontacije</a:t>
            </a:r>
            <a:r>
              <a:rPr lang="en-GB" dirty="0" smtClean="0"/>
              <a:t> </a:t>
            </a:r>
            <a:r>
              <a:rPr lang="en-GB" dirty="0" err="1" smtClean="0"/>
              <a:t>sa</a:t>
            </a:r>
            <a:r>
              <a:rPr lang="sr-Latn-RS" dirty="0" smtClean="0"/>
              <a:t> </a:t>
            </a:r>
            <a:r>
              <a:rPr lang="en-GB" dirty="0" err="1" smtClean="0"/>
              <a:t>drugim</a:t>
            </a:r>
            <a:r>
              <a:rPr lang="en-GB" dirty="0" smtClean="0"/>
              <a:t> </a:t>
            </a:r>
            <a:r>
              <a:rPr lang="en-GB" dirty="0" err="1" smtClean="0"/>
              <a:t>osobama</a:t>
            </a:r>
            <a:r>
              <a:rPr lang="en-GB" dirty="0" smtClean="0"/>
              <a:t>, </a:t>
            </a:r>
            <a:r>
              <a:rPr lang="en-GB" dirty="0" err="1" smtClean="0"/>
              <a:t>bilo</a:t>
            </a:r>
            <a:r>
              <a:rPr lang="en-GB" dirty="0" smtClean="0"/>
              <a:t> u </a:t>
            </a:r>
            <a:r>
              <a:rPr lang="en-GB" dirty="0" err="1" smtClean="0"/>
              <a:t>fo</a:t>
            </a:r>
            <a:r>
              <a:rPr lang="sr-Latn-RS" dirty="0" smtClean="0"/>
              <a:t>r</a:t>
            </a:r>
            <a:r>
              <a:rPr lang="en-GB" dirty="0" smtClean="0"/>
              <a:t>mi </a:t>
            </a:r>
            <a:r>
              <a:rPr lang="en-GB" dirty="0" err="1" smtClean="0"/>
              <a:t>opozicionih</a:t>
            </a:r>
            <a:r>
              <a:rPr lang="en-GB" dirty="0" smtClean="0"/>
              <a:t> </a:t>
            </a:r>
            <a:r>
              <a:rPr lang="en-GB" dirty="0" err="1" smtClean="0"/>
              <a:t>ili</a:t>
            </a:r>
            <a:r>
              <a:rPr lang="en-GB" dirty="0" smtClean="0"/>
              <a:t> </a:t>
            </a:r>
            <a:r>
              <a:rPr lang="en-GB" dirty="0" err="1" smtClean="0"/>
              <a:t>agresivnih</a:t>
            </a:r>
            <a:r>
              <a:rPr lang="en-GB" dirty="0" smtClean="0"/>
              <a:t> </a:t>
            </a:r>
            <a:r>
              <a:rPr lang="en-GB" dirty="0" err="1" smtClean="0"/>
              <a:t>ponašanja</a:t>
            </a:r>
            <a:endParaRPr lang="sr-Latn-RS" dirty="0" smtClean="0"/>
          </a:p>
          <a:p>
            <a:endParaRPr lang="en-GB" dirty="0" smtClean="0"/>
          </a:p>
          <a:p>
            <a:r>
              <a:rPr lang="en-GB" dirty="0" smtClean="0"/>
              <a:t>„</a:t>
            </a:r>
            <a:r>
              <a:rPr lang="en-GB" dirty="0" err="1" smtClean="0"/>
              <a:t>prikriveni</a:t>
            </a:r>
            <a:r>
              <a:rPr lang="en-GB" dirty="0" smtClean="0"/>
              <a:t>“ </a:t>
            </a:r>
            <a:r>
              <a:rPr lang="en-GB" dirty="0" err="1" smtClean="0"/>
              <a:t>ili</a:t>
            </a:r>
            <a:r>
              <a:rPr lang="en-GB" dirty="0" smtClean="0"/>
              <a:t> „</a:t>
            </a:r>
            <a:r>
              <a:rPr lang="en-GB" dirty="0" err="1" smtClean="0"/>
              <a:t>neagresivni</a:t>
            </a:r>
            <a:r>
              <a:rPr lang="en-GB" dirty="0" smtClean="0"/>
              <a:t>“ tip </a:t>
            </a:r>
            <a:r>
              <a:rPr lang="en-GB" dirty="0" err="1" smtClean="0"/>
              <a:t>obuhvata</a:t>
            </a:r>
            <a:r>
              <a:rPr lang="en-GB" dirty="0" smtClean="0"/>
              <a:t> </a:t>
            </a:r>
            <a:r>
              <a:rPr lang="en-GB" dirty="0" err="1" smtClean="0"/>
              <a:t>simptome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aja</a:t>
            </a:r>
            <a:r>
              <a:rPr lang="sr-Latn-RS" dirty="0" smtClean="0"/>
              <a:t> </a:t>
            </a:r>
            <a:r>
              <a:rPr lang="fr-FR" dirty="0" err="1" smtClean="0"/>
              <a:t>ponašanja</a:t>
            </a:r>
            <a:r>
              <a:rPr lang="fr-FR" dirty="0" smtClean="0"/>
              <a:t> </a:t>
            </a:r>
            <a:r>
              <a:rPr lang="fr-FR" dirty="0" err="1" smtClean="0"/>
              <a:t>koji</a:t>
            </a:r>
            <a:r>
              <a:rPr lang="fr-FR" dirty="0" smtClean="0"/>
              <a:t> ne </a:t>
            </a:r>
            <a:r>
              <a:rPr lang="fr-FR" dirty="0" err="1" smtClean="0"/>
              <a:t>uklju</a:t>
            </a:r>
            <a:r>
              <a:rPr lang="sr-Latn-RS" dirty="0" smtClean="0"/>
              <a:t>č</a:t>
            </a:r>
            <a:r>
              <a:rPr lang="fr-FR" dirty="0" err="1" smtClean="0"/>
              <a:t>uju</a:t>
            </a:r>
            <a:r>
              <a:rPr lang="fr-FR" dirty="0" smtClean="0"/>
              <a:t> </a:t>
            </a:r>
            <a:r>
              <a:rPr lang="fr-FR" dirty="0" err="1" smtClean="0"/>
              <a:t>konfrontiranje</a:t>
            </a:r>
            <a:r>
              <a:rPr lang="fr-FR" dirty="0" smtClean="0"/>
              <a:t> sa </a:t>
            </a:r>
            <a:r>
              <a:rPr lang="fr-FR" dirty="0" err="1" smtClean="0"/>
              <a:t>žrtvom</a:t>
            </a:r>
            <a:r>
              <a:rPr lang="fr-FR" dirty="0" smtClean="0"/>
              <a:t>,</a:t>
            </a:r>
            <a:r>
              <a:rPr lang="sr-Latn-RS" dirty="0" smtClean="0"/>
              <a:t> već</a:t>
            </a:r>
            <a:r>
              <a:rPr lang="fr-FR" dirty="0" smtClean="0"/>
              <a:t> </a:t>
            </a:r>
            <a:r>
              <a:rPr lang="fr-FR" dirty="0" err="1" smtClean="0"/>
              <a:t>zloupotrebu</a:t>
            </a:r>
            <a:r>
              <a:rPr lang="sr-Latn-RS" dirty="0" smtClean="0"/>
              <a:t> </a:t>
            </a:r>
            <a:r>
              <a:rPr lang="en-GB" dirty="0" err="1" smtClean="0"/>
              <a:t>psihoaktivnih</a:t>
            </a:r>
            <a:r>
              <a:rPr lang="en-GB" dirty="0" smtClean="0"/>
              <a:t> </a:t>
            </a:r>
            <a:r>
              <a:rPr lang="en-GB" dirty="0" err="1" smtClean="0"/>
              <a:t>supstanci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druženje</a:t>
            </a:r>
            <a:r>
              <a:rPr lang="en-GB" dirty="0" smtClean="0"/>
              <a:t> </a:t>
            </a:r>
            <a:r>
              <a:rPr lang="en-GB" dirty="0" err="1" smtClean="0"/>
              <a:t>sa</a:t>
            </a:r>
            <a:r>
              <a:rPr lang="en-GB" dirty="0" smtClean="0"/>
              <a:t> </a:t>
            </a:r>
            <a:r>
              <a:rPr lang="en-GB" dirty="0" err="1" smtClean="0"/>
              <a:t>delinkventnim</a:t>
            </a:r>
            <a:r>
              <a:rPr lang="en-GB" dirty="0" smtClean="0"/>
              <a:t> </a:t>
            </a:r>
            <a:r>
              <a:rPr lang="en-GB" dirty="0" err="1" smtClean="0"/>
              <a:t>vršnjacima</a:t>
            </a:r>
            <a:r>
              <a:rPr lang="en-GB" dirty="0" smtClean="0"/>
              <a:t> (</a:t>
            </a:r>
            <a:r>
              <a:rPr lang="en-GB" dirty="0" err="1" smtClean="0"/>
              <a:t>Loeber</a:t>
            </a:r>
            <a:r>
              <a:rPr lang="en-GB" dirty="0" smtClean="0"/>
              <a:t>,</a:t>
            </a:r>
            <a:r>
              <a:rPr lang="sr-Latn-RS" dirty="0" smtClean="0"/>
              <a:t> </a:t>
            </a:r>
            <a:r>
              <a:rPr lang="en-GB" dirty="0" err="1" smtClean="0"/>
              <a:t>Schmaling</a:t>
            </a:r>
            <a:r>
              <a:rPr lang="en-GB" dirty="0" smtClean="0"/>
              <a:t>, 1985).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92485"/>
            <a:ext cx="8435280" cy="5865515"/>
          </a:xfrm>
        </p:spPr>
        <p:txBody>
          <a:bodyPr>
            <a:normAutofit/>
          </a:bodyPr>
          <a:lstStyle/>
          <a:p>
            <a:r>
              <a:rPr lang="sr-Latn-RS" dirty="0" smtClean="0"/>
              <a:t>Istraživanja</a:t>
            </a:r>
          </a:p>
          <a:p>
            <a:pPr lvl="1"/>
            <a:r>
              <a:rPr lang="hr-HR" dirty="0" smtClean="0"/>
              <a:t>Direktna povezanost sa kasnijim agresivnim i nasilnim ponašanjem</a:t>
            </a:r>
          </a:p>
          <a:p>
            <a:pPr lvl="1">
              <a:buNone/>
            </a:pPr>
            <a:endParaRPr lang="hr-HR" dirty="0" smtClean="0"/>
          </a:p>
          <a:p>
            <a:pPr lvl="1"/>
            <a:r>
              <a:rPr lang="en-US" dirty="0" smtClean="0"/>
              <a:t>Dodge, Price, et al., 1990</a:t>
            </a:r>
            <a:r>
              <a:rPr lang="sr-Latn-RS" dirty="0" smtClean="0"/>
              <a:t> – 128 adolescenata u zatvoru sa maksimalnim obezbeđenjem – </a:t>
            </a:r>
            <a:r>
              <a:rPr lang="sr-Latn-RS" dirty="0" smtClean="0">
                <a:solidFill>
                  <a:srgbClr val="FF0000"/>
                </a:solidFill>
              </a:rPr>
              <a:t>kognitivne greške</a:t>
            </a:r>
            <a:r>
              <a:rPr lang="sr-Latn-RS" dirty="0" smtClean="0"/>
              <a:t> u interpretaciji (nejasnih) događaja – povezane i sa brojem nasilnih zločina i sa CDs koji uključuju agresiju </a:t>
            </a:r>
          </a:p>
          <a:p>
            <a:pPr lvl="1"/>
            <a:endParaRPr lang="sr-Latn-R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Socio-</a:t>
            </a:r>
            <a:r>
              <a:rPr lang="en-GB" dirty="0" err="1"/>
              <a:t>kognitivni</a:t>
            </a:r>
            <a:r>
              <a:rPr lang="en-GB" dirty="0"/>
              <a:t> </a:t>
            </a:r>
            <a:r>
              <a:rPr lang="en-GB" dirty="0" err="1"/>
              <a:t>pristup</a:t>
            </a:r>
            <a:r>
              <a:rPr lang="en-GB" dirty="0"/>
              <a:t> </a:t>
            </a:r>
            <a:r>
              <a:rPr lang="en-GB" dirty="0" err="1"/>
              <a:t>razumevanju</a:t>
            </a:r>
            <a:r>
              <a:rPr lang="en-GB" dirty="0"/>
              <a:t> </a:t>
            </a:r>
            <a:r>
              <a:rPr lang="en-GB" dirty="0" err="1"/>
              <a:t>dečjih</a:t>
            </a:r>
            <a:r>
              <a:rPr lang="en-GB" dirty="0"/>
              <a:t> </a:t>
            </a:r>
            <a:r>
              <a:rPr lang="en-GB" dirty="0" err="1"/>
              <a:t>agresivnih</a:t>
            </a:r>
            <a:r>
              <a:rPr lang="en-GB" dirty="0"/>
              <a:t> </a:t>
            </a:r>
            <a:r>
              <a:rPr lang="en-GB" dirty="0" err="1"/>
              <a:t>ponašanja</a:t>
            </a:r>
            <a:r>
              <a:rPr lang="en-GB" dirty="0"/>
              <a:t> </a:t>
            </a:r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468313" y="1844675"/>
            <a:ext cx="8229600" cy="4525963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GB" dirty="0" err="1" smtClean="0"/>
              <a:t>Crick&amp;Dodge</a:t>
            </a:r>
            <a:r>
              <a:rPr lang="en-GB" dirty="0" smtClean="0"/>
              <a:t>, 1994</a:t>
            </a:r>
            <a:r>
              <a:rPr lang="en-US" dirty="0" smtClean="0"/>
              <a:t> - r</a:t>
            </a:r>
            <a:r>
              <a:rPr lang="en-GB" dirty="0" err="1" smtClean="0"/>
              <a:t>eakcija</a:t>
            </a:r>
            <a:r>
              <a:rPr lang="en-GB" dirty="0" smtClean="0"/>
              <a:t> </a:t>
            </a:r>
            <a:r>
              <a:rPr lang="en-GB" dirty="0" err="1" smtClean="0"/>
              <a:t>deteta</a:t>
            </a:r>
            <a:r>
              <a:rPr lang="en-GB" dirty="0" smtClean="0"/>
              <a:t> </a:t>
            </a:r>
            <a:r>
              <a:rPr lang="en-GB" dirty="0" err="1" smtClean="0"/>
              <a:t>na</a:t>
            </a:r>
            <a:r>
              <a:rPr lang="en-GB" dirty="0" smtClean="0"/>
              <a:t> </a:t>
            </a:r>
            <a:r>
              <a:rPr lang="en-GB" dirty="0" err="1" smtClean="0"/>
              <a:t>neki</a:t>
            </a:r>
            <a:r>
              <a:rPr lang="en-GB" dirty="0" smtClean="0"/>
              <a:t> </a:t>
            </a:r>
            <a:r>
              <a:rPr lang="en-GB" dirty="0" err="1" smtClean="0"/>
              <a:t>socijalni</a:t>
            </a:r>
            <a:r>
              <a:rPr lang="en-GB" dirty="0" smtClean="0"/>
              <a:t> stimulus  </a:t>
            </a:r>
            <a:r>
              <a:rPr lang="en-GB" dirty="0" err="1" smtClean="0"/>
              <a:t>zavisi</a:t>
            </a:r>
            <a:r>
              <a:rPr lang="en-GB" dirty="0" smtClean="0"/>
              <a:t> </a:t>
            </a:r>
            <a:r>
              <a:rPr lang="en-GB" dirty="0" err="1" smtClean="0"/>
              <a:t>od</a:t>
            </a:r>
            <a:r>
              <a:rPr lang="en-GB" dirty="0" smtClean="0"/>
              <a:t> </a:t>
            </a:r>
            <a:r>
              <a:rPr lang="en-GB" dirty="0" err="1" smtClean="0"/>
              <a:t>obrade</a:t>
            </a:r>
            <a:r>
              <a:rPr lang="en-GB" dirty="0" smtClean="0"/>
              <a:t> </a:t>
            </a:r>
            <a:r>
              <a:rPr lang="en-US" dirty="0" err="1" smtClean="0"/>
              <a:t>socijalnih</a:t>
            </a:r>
            <a:r>
              <a:rPr lang="en-US" dirty="0" smtClean="0"/>
              <a:t> </a:t>
            </a:r>
            <a:r>
              <a:rPr lang="en-US" dirty="0" err="1" smtClean="0"/>
              <a:t>informacija</a:t>
            </a:r>
            <a:r>
              <a:rPr lang="en-GB" dirty="0" smtClean="0"/>
              <a:t>. </a:t>
            </a:r>
            <a:r>
              <a:rPr lang="en-GB" dirty="0" err="1" smtClean="0"/>
              <a:t>Koraci</a:t>
            </a:r>
            <a:r>
              <a:rPr lang="en-GB" dirty="0" smtClean="0"/>
              <a:t> u </a:t>
            </a:r>
            <a:r>
              <a:rPr lang="en-GB" dirty="0" err="1" smtClean="0"/>
              <a:t>obradi</a:t>
            </a:r>
            <a:r>
              <a:rPr lang="en-GB" dirty="0" smtClean="0"/>
              <a:t>:</a:t>
            </a:r>
          </a:p>
          <a:p>
            <a:pPr lvl="1" eaLnBrk="1" hangingPunct="1"/>
            <a:r>
              <a:rPr lang="sr-Latn-RS" dirty="0" smtClean="0"/>
              <a:t>registrovanje</a:t>
            </a:r>
            <a:r>
              <a:rPr lang="en-GB" dirty="0" smtClean="0"/>
              <a:t> </a:t>
            </a:r>
            <a:r>
              <a:rPr lang="en-GB" dirty="0" err="1" smtClean="0"/>
              <a:t>socijalnih</a:t>
            </a:r>
            <a:r>
              <a:rPr lang="en-GB" dirty="0" smtClean="0"/>
              <a:t> </a:t>
            </a:r>
            <a:r>
              <a:rPr lang="en-GB" dirty="0" err="1" smtClean="0"/>
              <a:t>signala</a:t>
            </a:r>
            <a:endParaRPr lang="en-GB" dirty="0" smtClean="0"/>
          </a:p>
          <a:p>
            <a:pPr lvl="1" eaLnBrk="1" hangingPunct="1"/>
            <a:r>
              <a:rPr lang="en-GB" dirty="0" err="1" smtClean="0"/>
              <a:t>interpretacija</a:t>
            </a:r>
            <a:r>
              <a:rPr lang="en-GB" dirty="0" smtClean="0"/>
              <a:t> </a:t>
            </a:r>
            <a:r>
              <a:rPr lang="en-GB" dirty="0" err="1" smtClean="0"/>
              <a:t>socijalnih</a:t>
            </a:r>
            <a:r>
              <a:rPr lang="en-GB" dirty="0" smtClean="0"/>
              <a:t> </a:t>
            </a:r>
            <a:r>
              <a:rPr lang="en-GB" dirty="0" err="1" smtClean="0"/>
              <a:t>signala</a:t>
            </a:r>
            <a:endParaRPr lang="en-GB" dirty="0" smtClean="0"/>
          </a:p>
          <a:p>
            <a:pPr lvl="1" eaLnBrk="1" hangingPunct="1"/>
            <a:r>
              <a:rPr lang="en-GB" dirty="0" err="1" smtClean="0"/>
              <a:t>selekcija</a:t>
            </a:r>
            <a:r>
              <a:rPr lang="en-GB" dirty="0" smtClean="0"/>
              <a:t> </a:t>
            </a:r>
            <a:r>
              <a:rPr lang="en-GB" dirty="0" err="1" smtClean="0"/>
              <a:t>socijalnih</a:t>
            </a:r>
            <a:r>
              <a:rPr lang="en-GB" dirty="0" smtClean="0"/>
              <a:t> </a:t>
            </a:r>
            <a:r>
              <a:rPr lang="en-GB" dirty="0" err="1" smtClean="0"/>
              <a:t>ciljeva</a:t>
            </a:r>
            <a:endParaRPr lang="en-GB" dirty="0" smtClean="0"/>
          </a:p>
          <a:p>
            <a:pPr lvl="1" eaLnBrk="1" hangingPunct="1"/>
            <a:r>
              <a:rPr lang="en-GB" dirty="0" err="1" smtClean="0"/>
              <a:t>generisanje</a:t>
            </a:r>
            <a:r>
              <a:rPr lang="en-GB" dirty="0" smtClean="0"/>
              <a:t> </a:t>
            </a:r>
            <a:r>
              <a:rPr lang="sr-Latn-RS" dirty="0" smtClean="0"/>
              <a:t>mogućih</a:t>
            </a:r>
            <a:r>
              <a:rPr lang="en-GB" dirty="0" smtClean="0"/>
              <a:t> </a:t>
            </a:r>
            <a:r>
              <a:rPr lang="en-GB" dirty="0" err="1" smtClean="0"/>
              <a:t>odgovora</a:t>
            </a:r>
            <a:endParaRPr lang="en-GB" dirty="0" smtClean="0"/>
          </a:p>
          <a:p>
            <a:pPr lvl="1" eaLnBrk="1" hangingPunct="1"/>
            <a:r>
              <a:rPr lang="en-US" dirty="0" smtClean="0"/>
              <a:t>s</a:t>
            </a:r>
            <a:r>
              <a:rPr lang="en-GB" dirty="0" err="1" smtClean="0"/>
              <a:t>elekcija</a:t>
            </a:r>
            <a:r>
              <a:rPr lang="en-GB" dirty="0" smtClean="0"/>
              <a:t> </a:t>
            </a:r>
            <a:r>
              <a:rPr lang="en-GB" dirty="0" err="1" smtClean="0"/>
              <a:t>odgovora</a:t>
            </a:r>
            <a:r>
              <a:rPr lang="en-GB" dirty="0" smtClean="0"/>
              <a:t> –</a:t>
            </a:r>
            <a:r>
              <a:rPr lang="en-US" dirty="0" smtClean="0"/>
              <a:t> </a:t>
            </a:r>
            <a:r>
              <a:rPr lang="en-GB" dirty="0" err="1" smtClean="0"/>
              <a:t>donošenje</a:t>
            </a:r>
            <a:r>
              <a:rPr lang="en-GB" dirty="0" smtClean="0"/>
              <a:t> </a:t>
            </a:r>
            <a:r>
              <a:rPr lang="en-GB" dirty="0" err="1" smtClean="0"/>
              <a:t>odluke</a:t>
            </a:r>
            <a:r>
              <a:rPr lang="en-GB" dirty="0" smtClean="0"/>
              <a:t> o </a:t>
            </a:r>
            <a:r>
              <a:rPr lang="en-GB" dirty="0" err="1" smtClean="0"/>
              <a:t>akciji</a:t>
            </a:r>
            <a:endParaRPr lang="en-GB" dirty="0" smtClean="0"/>
          </a:p>
          <a:p>
            <a:pPr lvl="1" eaLnBrk="1" hangingPunct="1"/>
            <a:r>
              <a:rPr lang="en-GB" dirty="0" err="1" smtClean="0"/>
              <a:t>akcija</a:t>
            </a:r>
            <a:r>
              <a:rPr lang="en-GB" dirty="0" smtClean="0"/>
              <a:t> </a:t>
            </a:r>
          </a:p>
          <a:p>
            <a:pPr eaLnBrk="1" hangingPunct="1"/>
            <a:endParaRPr lang="en-GB" dirty="0" smtClean="0"/>
          </a:p>
        </p:txBody>
      </p:sp>
      <p:pic>
        <p:nvPicPr>
          <p:cNvPr id="2050" name="Picture 2" descr="C:\Users\Korisnik\Desktop\grizzly-6239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780928"/>
            <a:ext cx="2880320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Razvojne faze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 smtClean="0"/>
              <a:t>lakši</a:t>
            </a:r>
            <a:r>
              <a:rPr lang="en-GB" dirty="0" smtClean="0"/>
              <a:t> </a:t>
            </a:r>
            <a:r>
              <a:rPr lang="en-GB" dirty="0" err="1" smtClean="0"/>
              <a:t>simptomi</a:t>
            </a:r>
            <a:r>
              <a:rPr lang="en-GB" dirty="0" smtClean="0"/>
              <a:t> </a:t>
            </a:r>
            <a:r>
              <a:rPr lang="en-GB" dirty="0" err="1" smtClean="0"/>
              <a:t>prethode</a:t>
            </a:r>
            <a:r>
              <a:rPr lang="sr-Latn-RS" dirty="0" smtClean="0"/>
              <a:t> </a:t>
            </a:r>
            <a:r>
              <a:rPr lang="en-GB" dirty="0" err="1" smtClean="0"/>
              <a:t>ozbiljnijim</a:t>
            </a:r>
            <a:r>
              <a:rPr lang="en-GB" dirty="0" smtClean="0"/>
              <a:t> (</a:t>
            </a:r>
            <a:r>
              <a:rPr lang="en-GB" dirty="0" err="1" smtClean="0"/>
              <a:t>Loeber</a:t>
            </a:r>
            <a:r>
              <a:rPr lang="en-GB" dirty="0" smtClean="0"/>
              <a:t> et al., 1991</a:t>
            </a:r>
            <a:r>
              <a:rPr lang="sr-Latn-RS" dirty="0" smtClean="0"/>
              <a:t>; </a:t>
            </a:r>
            <a:r>
              <a:rPr lang="en-GB" dirty="0" err="1" smtClean="0"/>
              <a:t>Loeber</a:t>
            </a:r>
            <a:r>
              <a:rPr lang="en-GB" dirty="0" smtClean="0"/>
              <a:t> et al., 2000)</a:t>
            </a:r>
            <a:endParaRPr lang="sr-Latn-RS" dirty="0" smtClean="0"/>
          </a:p>
          <a:p>
            <a:endParaRPr lang="sr-Latn-RS" dirty="0" smtClean="0"/>
          </a:p>
          <a:p>
            <a:r>
              <a:rPr lang="en-GB" dirty="0" err="1" smtClean="0"/>
              <a:t>opoziciono</a:t>
            </a:r>
            <a:r>
              <a:rPr lang="en-GB" dirty="0" smtClean="0"/>
              <a:t> </a:t>
            </a:r>
            <a:r>
              <a:rPr lang="en-GB" dirty="0" err="1" smtClean="0"/>
              <a:t>prkosni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</a:t>
            </a:r>
            <a:r>
              <a:rPr lang="en-GB" dirty="0" smtClean="0"/>
              <a:t> </a:t>
            </a:r>
            <a:endParaRPr lang="sr-Latn-RS" dirty="0" smtClean="0"/>
          </a:p>
          <a:p>
            <a:endParaRPr lang="sr-Latn-RS" dirty="0" smtClean="0"/>
          </a:p>
          <a:p>
            <a:r>
              <a:rPr lang="en-GB" dirty="0" err="1" smtClean="0"/>
              <a:t>umereni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</a:t>
            </a:r>
            <a:r>
              <a:rPr lang="en-GB" dirty="0" smtClean="0"/>
              <a:t> </a:t>
            </a:r>
            <a:r>
              <a:rPr lang="en-GB" dirty="0" err="1" smtClean="0"/>
              <a:t>ponašanja</a:t>
            </a:r>
            <a:r>
              <a:rPr lang="sr-Latn-RS" dirty="0" smtClean="0"/>
              <a:t> </a:t>
            </a:r>
          </a:p>
          <a:p>
            <a:pPr>
              <a:buNone/>
            </a:pPr>
            <a:r>
              <a:rPr lang="en-GB" dirty="0" smtClean="0"/>
              <a:t> </a:t>
            </a:r>
            <a:endParaRPr lang="sr-Latn-RS" dirty="0" smtClean="0"/>
          </a:p>
          <a:p>
            <a:r>
              <a:rPr lang="en-GB" dirty="0" err="1" smtClean="0"/>
              <a:t>uznapredovali</a:t>
            </a:r>
            <a:r>
              <a:rPr lang="en-GB" dirty="0" smtClean="0"/>
              <a:t> </a:t>
            </a:r>
            <a:r>
              <a:rPr lang="en-GB" dirty="0" err="1" smtClean="0"/>
              <a:t>poreme</a:t>
            </a:r>
            <a:r>
              <a:rPr lang="sr-Latn-RS" dirty="0" smtClean="0"/>
              <a:t>ć</a:t>
            </a:r>
            <a:r>
              <a:rPr lang="en-GB" dirty="0" err="1" smtClean="0"/>
              <a:t>aj</a:t>
            </a:r>
            <a:r>
              <a:rPr lang="en-GB" dirty="0" smtClean="0"/>
              <a:t> </a:t>
            </a:r>
            <a:r>
              <a:rPr lang="en-GB" dirty="0" err="1" smtClean="0"/>
              <a:t>ponašanja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dirty="0" smtClean="0"/>
              <a:t>Poremećaji u učenju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</a:t>
            </a:r>
            <a:r>
              <a:rPr lang="sr-Latn-RS" dirty="0" smtClean="0"/>
              <a:t>roblemi vezani za jedan ili više procesa uključenih u korišćenje jezika i brojeva </a:t>
            </a:r>
            <a:r>
              <a:rPr lang="en-US" dirty="0" smtClean="0"/>
              <a:t>(</a:t>
            </a:r>
            <a:r>
              <a:rPr lang="en-US" dirty="0" err="1" smtClean="0"/>
              <a:t>Shalev</a:t>
            </a:r>
            <a:r>
              <a:rPr lang="en-US" dirty="0" smtClean="0"/>
              <a:t>, 2001; Tanner, 2001)</a:t>
            </a:r>
            <a:r>
              <a:rPr lang="sr-Latn-RS" dirty="0" smtClean="0"/>
              <a:t> – ostali procesi se odvijaju normalno, inteligencija normalna</a:t>
            </a:r>
          </a:p>
          <a:p>
            <a:r>
              <a:rPr lang="en-US" dirty="0" smtClean="0"/>
              <a:t>S</a:t>
            </a:r>
            <a:r>
              <a:rPr lang="sr-Latn-RS" dirty="0" smtClean="0"/>
              <a:t>posobnosti za čitanje, pisanje, crtanje i dr. – dve godine iza svojih vršnjaka</a:t>
            </a:r>
          </a:p>
          <a:p>
            <a:r>
              <a:rPr lang="en-US" dirty="0" smtClean="0"/>
              <a:t>P</a:t>
            </a:r>
            <a:r>
              <a:rPr lang="sr-Latn-RS" dirty="0" smtClean="0"/>
              <a:t>rimeri: dislalija, disleksija, disgrafija, diskalkulija, dispraksija</a:t>
            </a:r>
          </a:p>
          <a:p>
            <a:r>
              <a:rPr lang="en-US" dirty="0" smtClean="0"/>
              <a:t>P</a:t>
            </a:r>
            <a:r>
              <a:rPr lang="sr-Latn-RS" dirty="0" smtClean="0"/>
              <a:t>ovećan rizik za nasilna ponašanja u odraslom dobu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Wenar</a:t>
            </a:r>
            <a:r>
              <a:rPr lang="en-US" dirty="0" smtClean="0"/>
              <a:t> (2003) </a:t>
            </a:r>
            <a:r>
              <a:rPr lang="en-US" dirty="0" err="1" smtClean="0"/>
              <a:t>Razvojna</a:t>
            </a:r>
            <a:r>
              <a:rPr lang="en-US" dirty="0" smtClean="0"/>
              <a:t> </a:t>
            </a:r>
            <a:r>
              <a:rPr lang="en-US" dirty="0" err="1" smtClean="0"/>
              <a:t>psihopatologija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psihijatrija</a:t>
            </a:r>
            <a:endParaRPr lang="en-US" dirty="0" smtClean="0"/>
          </a:p>
          <a:p>
            <a:pPr lvl="1"/>
            <a:r>
              <a:rPr lang="en-US" dirty="0" smtClean="0"/>
              <a:t>135-141 (</a:t>
            </a:r>
            <a:r>
              <a:rPr lang="en-US" dirty="0" err="1" smtClean="0"/>
              <a:t>opoziciono</a:t>
            </a:r>
            <a:r>
              <a:rPr lang="en-US" dirty="0" smtClean="0"/>
              <a:t> </a:t>
            </a:r>
            <a:r>
              <a:rPr lang="en-US" dirty="0" err="1" smtClean="0"/>
              <a:t>prkosni</a:t>
            </a:r>
            <a:r>
              <a:rPr lang="en-US" dirty="0" smtClean="0"/>
              <a:t> </a:t>
            </a:r>
            <a:r>
              <a:rPr lang="en-US" dirty="0" err="1" smtClean="0"/>
              <a:t>poremećaj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155-171 (ADHD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poremećaji</a:t>
            </a:r>
            <a:r>
              <a:rPr lang="en-US" dirty="0" smtClean="0"/>
              <a:t> </a:t>
            </a:r>
            <a:r>
              <a:rPr lang="en-US" dirty="0" err="1" smtClean="0"/>
              <a:t>učenja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245-276 (</a:t>
            </a:r>
            <a:r>
              <a:rPr lang="en-US" dirty="0" err="1" smtClean="0"/>
              <a:t>poremećaj</a:t>
            </a:r>
            <a:r>
              <a:rPr lang="en-US" dirty="0" smtClean="0"/>
              <a:t> </a:t>
            </a:r>
            <a:r>
              <a:rPr lang="en-US" dirty="0" err="1" smtClean="0"/>
              <a:t>ponašanja</a:t>
            </a:r>
            <a:r>
              <a:rPr lang="en-US" dirty="0" smtClean="0"/>
              <a:t>)</a:t>
            </a:r>
          </a:p>
          <a:p>
            <a:r>
              <a:rPr lang="en-GB" dirty="0" err="1" smtClean="0"/>
              <a:t>Žunić-Pavlović</a:t>
            </a:r>
            <a:r>
              <a:rPr lang="en-GB" dirty="0" smtClean="0"/>
              <a:t>, V., &amp; </a:t>
            </a:r>
            <a:r>
              <a:rPr lang="en-GB" dirty="0" err="1" smtClean="0"/>
              <a:t>Kovačević-Lepojević</a:t>
            </a:r>
            <a:r>
              <a:rPr lang="en-GB" dirty="0" smtClean="0"/>
              <a:t>, M. (2011). </a:t>
            </a:r>
            <a:r>
              <a:rPr lang="en-GB" dirty="0" err="1" smtClean="0"/>
              <a:t>Prevalencija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razvoj</a:t>
            </a:r>
            <a:r>
              <a:rPr lang="en-GB" dirty="0" smtClean="0"/>
              <a:t> </a:t>
            </a:r>
            <a:r>
              <a:rPr lang="en-GB" dirty="0" err="1" smtClean="0"/>
              <a:t>poremećaja</a:t>
            </a:r>
            <a:r>
              <a:rPr lang="en-GB" dirty="0" smtClean="0"/>
              <a:t> </a:t>
            </a:r>
            <a:r>
              <a:rPr lang="en-GB" dirty="0" err="1" smtClean="0"/>
              <a:t>ponašanja</a:t>
            </a:r>
            <a:r>
              <a:rPr lang="en-GB" dirty="0" smtClean="0"/>
              <a:t> u </a:t>
            </a:r>
            <a:r>
              <a:rPr lang="en-GB" dirty="0" err="1" smtClean="0"/>
              <a:t>detinjstvu</a:t>
            </a:r>
            <a:r>
              <a:rPr lang="en-GB" dirty="0" smtClean="0"/>
              <a:t>. </a:t>
            </a:r>
            <a:r>
              <a:rPr lang="en-GB" i="1" dirty="0" err="1" smtClean="0"/>
              <a:t>Specijalna</a:t>
            </a:r>
            <a:r>
              <a:rPr lang="en-GB" i="1" dirty="0" smtClean="0"/>
              <a:t> </a:t>
            </a:r>
            <a:r>
              <a:rPr lang="en-GB" i="1" dirty="0" err="1" smtClean="0"/>
              <a:t>edukacija</a:t>
            </a:r>
            <a:r>
              <a:rPr lang="en-GB" i="1" dirty="0" smtClean="0"/>
              <a:t> </a:t>
            </a:r>
            <a:r>
              <a:rPr lang="en-GB" i="1" dirty="0" err="1" smtClean="0"/>
              <a:t>i</a:t>
            </a:r>
            <a:r>
              <a:rPr lang="en-GB" i="1" dirty="0" smtClean="0"/>
              <a:t> </a:t>
            </a:r>
            <a:r>
              <a:rPr lang="en-GB" i="1" dirty="0" err="1" smtClean="0"/>
              <a:t>rehabilitacija</a:t>
            </a:r>
            <a:r>
              <a:rPr lang="en-GB" dirty="0" smtClean="0"/>
              <a:t>, </a:t>
            </a:r>
            <a:r>
              <a:rPr lang="en-GB" i="1" dirty="0" smtClean="0"/>
              <a:t>10</a:t>
            </a:r>
            <a:r>
              <a:rPr lang="en-GB" dirty="0" smtClean="0"/>
              <a:t>(4), 725-742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>
                <a:solidFill>
                  <a:srgbClr val="0070C0"/>
                </a:solidFill>
              </a:rPr>
              <a:t>Mediji i nasilno ponašanje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</a:rPr>
              <a:t>V</a:t>
            </a:r>
            <a:r>
              <a:rPr lang="sr-Latn-RS" dirty="0" smtClean="0">
                <a:solidFill>
                  <a:srgbClr val="0070C0"/>
                </a:solidFill>
              </a:rPr>
              <a:t>ideo igre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M</a:t>
            </a:r>
            <a:r>
              <a:rPr lang="sr-Latn-RS" dirty="0" smtClean="0">
                <a:solidFill>
                  <a:srgbClr val="0070C0"/>
                </a:solidFill>
              </a:rPr>
              <a:t>ogući nacrti istraživanja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R</a:t>
            </a:r>
            <a:r>
              <a:rPr lang="sr-Latn-RS" dirty="0" smtClean="0">
                <a:solidFill>
                  <a:srgbClr val="0070C0"/>
                </a:solidFill>
              </a:rPr>
              <a:t>ezultati...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M</a:t>
            </a:r>
            <a:r>
              <a:rPr lang="sr-Latn-RS" dirty="0" smtClean="0">
                <a:solidFill>
                  <a:srgbClr val="0070C0"/>
                </a:solidFill>
              </a:rPr>
              <a:t>oderator varijable</a:t>
            </a:r>
          </a:p>
          <a:p>
            <a:pPr lvl="1"/>
            <a:r>
              <a:rPr lang="en-US" dirty="0" smtClean="0">
                <a:solidFill>
                  <a:srgbClr val="0070C0"/>
                </a:solidFill>
              </a:rPr>
              <a:t>P</a:t>
            </a:r>
            <a:r>
              <a:rPr lang="sr-Latn-RS" dirty="0" smtClean="0">
                <a:solidFill>
                  <a:srgbClr val="0070C0"/>
                </a:solidFill>
              </a:rPr>
              <a:t>ol</a:t>
            </a:r>
          </a:p>
          <a:p>
            <a:pPr lvl="1"/>
            <a:r>
              <a:rPr lang="en-US" dirty="0" smtClean="0">
                <a:solidFill>
                  <a:srgbClr val="0070C0"/>
                </a:solidFill>
              </a:rPr>
              <a:t>U</a:t>
            </a:r>
            <a:r>
              <a:rPr lang="sr-Latn-RS" dirty="0" smtClean="0">
                <a:solidFill>
                  <a:srgbClr val="0070C0"/>
                </a:solidFill>
              </a:rPr>
              <a:t>zrast</a:t>
            </a:r>
          </a:p>
          <a:p>
            <a:pPr lvl="1"/>
            <a:r>
              <a:rPr lang="en-US" dirty="0" smtClean="0">
                <a:solidFill>
                  <a:srgbClr val="0070C0"/>
                </a:solidFill>
              </a:rPr>
              <a:t>P</a:t>
            </a:r>
            <a:r>
              <a:rPr lang="sr-Latn-RS" dirty="0" smtClean="0">
                <a:solidFill>
                  <a:srgbClr val="0070C0"/>
                </a:solidFill>
              </a:rPr>
              <a:t>rethodni nivo agresivnosti</a:t>
            </a:r>
          </a:p>
          <a:p>
            <a:pPr lvl="1"/>
            <a:r>
              <a:rPr lang="sr-Latn-RS" dirty="0" smtClean="0">
                <a:solidFill>
                  <a:srgbClr val="0070C0"/>
                </a:solidFill>
              </a:rPr>
              <a:t>Školski uspeh – smer uticaja?</a:t>
            </a:r>
            <a:endParaRPr 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048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25838" y="1600200"/>
            <a:ext cx="6692323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lnSpcReduction="10000"/>
          </a:bodyPr>
          <a:lstStyle/>
          <a:p>
            <a:r>
              <a:rPr lang="sr-Latn-RS" dirty="0" smtClean="0">
                <a:solidFill>
                  <a:srgbClr val="0070C0"/>
                </a:solidFill>
              </a:rPr>
              <a:t>Metodologija istraživanja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P</a:t>
            </a:r>
            <a:r>
              <a:rPr lang="sr-Latn-RS" dirty="0" smtClean="0">
                <a:solidFill>
                  <a:srgbClr val="0070C0"/>
                </a:solidFill>
              </a:rPr>
              <a:t>ozitivne korelacije...</a:t>
            </a:r>
          </a:p>
          <a:p>
            <a:pPr lvl="1"/>
            <a:r>
              <a:rPr lang="en-US" dirty="0" smtClean="0">
                <a:solidFill>
                  <a:srgbClr val="0070C0"/>
                </a:solidFill>
              </a:rPr>
              <a:t>S</a:t>
            </a:r>
            <a:r>
              <a:rPr lang="sr-Latn-RS" dirty="0" smtClean="0">
                <a:solidFill>
                  <a:srgbClr val="0070C0"/>
                </a:solidFill>
              </a:rPr>
              <a:t>amo kod agresivne dece</a:t>
            </a:r>
          </a:p>
          <a:p>
            <a:pPr lvl="1"/>
            <a:r>
              <a:rPr lang="en-US" dirty="0" smtClean="0">
                <a:solidFill>
                  <a:srgbClr val="0070C0"/>
                </a:solidFill>
              </a:rPr>
              <a:t>Z</a:t>
            </a:r>
            <a:r>
              <a:rPr lang="sr-Latn-RS" dirty="0" smtClean="0">
                <a:solidFill>
                  <a:srgbClr val="0070C0"/>
                </a:solidFill>
              </a:rPr>
              <a:t>načenje?</a:t>
            </a:r>
          </a:p>
          <a:p>
            <a:r>
              <a:rPr lang="sr-Latn-RS" dirty="0" smtClean="0">
                <a:solidFill>
                  <a:srgbClr val="0070C0"/>
                </a:solidFill>
              </a:rPr>
              <a:t>Eksperimentalne studije – ograničena kontrola</a:t>
            </a:r>
          </a:p>
          <a:p>
            <a:pPr lvl="1"/>
            <a:r>
              <a:rPr lang="en-US" dirty="0" smtClean="0">
                <a:solidFill>
                  <a:srgbClr val="0070C0"/>
                </a:solidFill>
              </a:rPr>
              <a:t>I</a:t>
            </a:r>
            <a:r>
              <a:rPr lang="sr-Latn-RS" dirty="0" smtClean="0">
                <a:solidFill>
                  <a:srgbClr val="0070C0"/>
                </a:solidFill>
              </a:rPr>
              <a:t>spitivanje neposredno posle posmatranja</a:t>
            </a:r>
          </a:p>
          <a:p>
            <a:pPr lvl="1"/>
            <a:r>
              <a:rPr lang="sr-Latn-RS" dirty="0" smtClean="0">
                <a:solidFill>
                  <a:srgbClr val="0070C0"/>
                </a:solidFill>
              </a:rPr>
              <a:t>Subjekti u E grupi ispoljavaju više nasilnog ponašanja</a:t>
            </a:r>
          </a:p>
          <a:p>
            <a:pPr lvl="1"/>
            <a:r>
              <a:rPr lang="sr-Latn-RS" dirty="0" smtClean="0">
                <a:solidFill>
                  <a:srgbClr val="0070C0"/>
                </a:solidFill>
              </a:rPr>
              <a:t>Dugotrajni efekti?</a:t>
            </a:r>
          </a:p>
          <a:p>
            <a:r>
              <a:rPr lang="sr-Latn-RS" dirty="0" smtClean="0">
                <a:solidFill>
                  <a:srgbClr val="0070C0"/>
                </a:solidFill>
              </a:rPr>
              <a:t>Ostali faktori rizika</a:t>
            </a:r>
            <a:endParaRPr 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26865</TotalTime>
  <Words>2361</Words>
  <Application>Microsoft Office PowerPoint</Application>
  <PresentationFormat>On-screen Show (4:3)</PresentationFormat>
  <Paragraphs>286</Paragraphs>
  <Slides>33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PSIHOLOGIJA NASILJA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RAZVOJNI ASPEKTI  NASILNOG PONAŠANJA</vt:lpstr>
      <vt:lpstr>Razvojna perspektiva</vt:lpstr>
      <vt:lpstr>Slide 12</vt:lpstr>
      <vt:lpstr>Razvojna perspektiva</vt:lpstr>
      <vt:lpstr>Činioci nasilnog ponašanja (N-N)</vt:lpstr>
      <vt:lpstr>Činioci nasilnog ponašanja (N-N)</vt:lpstr>
      <vt:lpstr>Epidemiološki pristup</vt:lpstr>
      <vt:lpstr>Razvojni činioci nasilja</vt:lpstr>
      <vt:lpstr>Temperament dece – Thomas i Chess</vt:lpstr>
      <vt:lpstr>Temperament i agresivnost</vt:lpstr>
      <vt:lpstr>Razvojne prethodnice</vt:lpstr>
      <vt:lpstr>ADHD</vt:lpstr>
      <vt:lpstr>Opoziciono prkosni poremećaj (ODD)</vt:lpstr>
      <vt:lpstr>Razvojni aspekt!</vt:lpstr>
      <vt:lpstr>Poremećaji ponašanja (CD)</vt:lpstr>
      <vt:lpstr>Tipovi poremećaja ponašanja</vt:lpstr>
      <vt:lpstr>Slide 26</vt:lpstr>
      <vt:lpstr>Socio-kognitivni pristup razumevanju dečjih agresivnih ponašanja </vt:lpstr>
      <vt:lpstr>Razvojne faze</vt:lpstr>
      <vt:lpstr>Poremećaji u učenju</vt:lpstr>
      <vt:lpstr>Literatura</vt:lpstr>
      <vt:lpstr>Mediji i nasilno ponašanje</vt:lpstr>
      <vt:lpstr>Slide 32</vt:lpstr>
      <vt:lpstr>Slide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Razvojni aspekti nasilnog ponašanja</dc:title>
  <dc:creator>Korisnik</dc:creator>
  <cp:lastModifiedBy>Windows User</cp:lastModifiedBy>
  <cp:revision>118</cp:revision>
  <dcterms:created xsi:type="dcterms:W3CDTF">2017-10-29T06:45:42Z</dcterms:created>
  <dcterms:modified xsi:type="dcterms:W3CDTF">2023-11-01T09:02:10Z</dcterms:modified>
</cp:coreProperties>
</file>