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57" r:id="rId4"/>
    <p:sldId id="264" r:id="rId5"/>
    <p:sldId id="258" r:id="rId6"/>
    <p:sldId id="281" r:id="rId7"/>
    <p:sldId id="261" r:id="rId8"/>
    <p:sldId id="277" r:id="rId9"/>
    <p:sldId id="276" r:id="rId10"/>
    <p:sldId id="262" r:id="rId11"/>
    <p:sldId id="265" r:id="rId12"/>
    <p:sldId id="282" r:id="rId13"/>
    <p:sldId id="280" r:id="rId14"/>
    <p:sldId id="278" r:id="rId15"/>
    <p:sldId id="279" r:id="rId16"/>
    <p:sldId id="273" r:id="rId17"/>
    <p:sldId id="266" r:id="rId18"/>
    <p:sldId id="274" r:id="rId19"/>
    <p:sldId id="275" r:id="rId20"/>
    <p:sldId id="263"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8DB8329-FD5A-4A4B-853B-4AB71BDF7E63}" type="slidenum">
              <a:rPr lang="es-ES"/>
              <a:pPr>
                <a:defRPr/>
              </a:pPr>
              <a:t>‹#›</a:t>
            </a:fld>
            <a:endParaRPr lang="es-ES"/>
          </a:p>
        </p:txBody>
      </p:sp>
    </p:spTree>
    <p:extLst>
      <p:ext uri="{BB962C8B-B14F-4D97-AF65-F5344CB8AC3E}">
        <p14:creationId xmlns:p14="http://schemas.microsoft.com/office/powerpoint/2010/main" val="1612179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8D2D3AC-8B8F-41BA-A17A-5A3927748426}" type="slidenum">
              <a:rPr lang="es-ES"/>
              <a:pPr>
                <a:defRPr/>
              </a:pPr>
              <a:t>‹#›</a:t>
            </a:fld>
            <a:endParaRPr lang="es-ES"/>
          </a:p>
        </p:txBody>
      </p:sp>
    </p:spTree>
    <p:extLst>
      <p:ext uri="{BB962C8B-B14F-4D97-AF65-F5344CB8AC3E}">
        <p14:creationId xmlns:p14="http://schemas.microsoft.com/office/powerpoint/2010/main" val="154292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7159CE2-2BD3-4ABF-AEE9-0F89E638C0F3}" type="slidenum">
              <a:rPr lang="es-ES"/>
              <a:pPr>
                <a:defRPr/>
              </a:pPr>
              <a:t>‹#›</a:t>
            </a:fld>
            <a:endParaRPr lang="es-ES"/>
          </a:p>
        </p:txBody>
      </p:sp>
    </p:spTree>
    <p:extLst>
      <p:ext uri="{BB962C8B-B14F-4D97-AF65-F5344CB8AC3E}">
        <p14:creationId xmlns:p14="http://schemas.microsoft.com/office/powerpoint/2010/main" val="1883331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10B890C-6D7E-4F9E-AF9E-0973ED08D95B}" type="slidenum">
              <a:rPr lang="es-ES"/>
              <a:pPr>
                <a:defRPr/>
              </a:pPr>
              <a:t>‹#›</a:t>
            </a:fld>
            <a:endParaRPr lang="es-ES"/>
          </a:p>
        </p:txBody>
      </p:sp>
    </p:spTree>
    <p:extLst>
      <p:ext uri="{BB962C8B-B14F-4D97-AF65-F5344CB8AC3E}">
        <p14:creationId xmlns:p14="http://schemas.microsoft.com/office/powerpoint/2010/main" val="2083921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B4086D73-3B13-4C55-AF7D-B01062161EFC}" type="slidenum">
              <a:rPr lang="es-ES"/>
              <a:pPr>
                <a:defRPr/>
              </a:pPr>
              <a:t>‹#›</a:t>
            </a:fld>
            <a:endParaRPr lang="es-ES"/>
          </a:p>
        </p:txBody>
      </p:sp>
    </p:spTree>
    <p:extLst>
      <p:ext uri="{BB962C8B-B14F-4D97-AF65-F5344CB8AC3E}">
        <p14:creationId xmlns:p14="http://schemas.microsoft.com/office/powerpoint/2010/main" val="4291734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9335183D-BB6B-4D6F-ACC7-D3FC83E5BEFB}" type="slidenum">
              <a:rPr lang="es-ES"/>
              <a:pPr>
                <a:defRPr/>
              </a:pPr>
              <a:t>‹#›</a:t>
            </a:fld>
            <a:endParaRPr lang="es-ES"/>
          </a:p>
        </p:txBody>
      </p:sp>
    </p:spTree>
    <p:extLst>
      <p:ext uri="{BB962C8B-B14F-4D97-AF65-F5344CB8AC3E}">
        <p14:creationId xmlns:p14="http://schemas.microsoft.com/office/powerpoint/2010/main" val="758385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858545B4-8F4F-47F9-9BC4-F11E8EB2AE8E}" type="slidenum">
              <a:rPr lang="es-ES"/>
              <a:pPr>
                <a:defRPr/>
              </a:pPr>
              <a:t>‹#›</a:t>
            </a:fld>
            <a:endParaRPr lang="es-ES"/>
          </a:p>
        </p:txBody>
      </p:sp>
    </p:spTree>
    <p:extLst>
      <p:ext uri="{BB962C8B-B14F-4D97-AF65-F5344CB8AC3E}">
        <p14:creationId xmlns:p14="http://schemas.microsoft.com/office/powerpoint/2010/main" val="1100748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634FDF2-FBCD-4422-A9F1-3A82B6B98976}" type="slidenum">
              <a:rPr lang="es-ES"/>
              <a:pPr>
                <a:defRPr/>
              </a:pPr>
              <a:t>‹#›</a:t>
            </a:fld>
            <a:endParaRPr lang="es-ES"/>
          </a:p>
        </p:txBody>
      </p:sp>
    </p:spTree>
    <p:extLst>
      <p:ext uri="{BB962C8B-B14F-4D97-AF65-F5344CB8AC3E}">
        <p14:creationId xmlns:p14="http://schemas.microsoft.com/office/powerpoint/2010/main" val="2288543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2227C1A-66A9-4C57-A910-0ADDE3594A93}" type="slidenum">
              <a:rPr lang="es-ES"/>
              <a:pPr>
                <a:defRPr/>
              </a:pPr>
              <a:t>‹#›</a:t>
            </a:fld>
            <a:endParaRPr lang="es-ES"/>
          </a:p>
        </p:txBody>
      </p:sp>
    </p:spTree>
    <p:extLst>
      <p:ext uri="{BB962C8B-B14F-4D97-AF65-F5344CB8AC3E}">
        <p14:creationId xmlns:p14="http://schemas.microsoft.com/office/powerpoint/2010/main" val="3821586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A010EFF-2FC4-4545-AB88-823D2E4B479C}" type="slidenum">
              <a:rPr lang="es-ES"/>
              <a:pPr>
                <a:defRPr/>
              </a:pPr>
              <a:t>‹#›</a:t>
            </a:fld>
            <a:endParaRPr lang="es-ES"/>
          </a:p>
        </p:txBody>
      </p:sp>
    </p:spTree>
    <p:extLst>
      <p:ext uri="{BB962C8B-B14F-4D97-AF65-F5344CB8AC3E}">
        <p14:creationId xmlns:p14="http://schemas.microsoft.com/office/powerpoint/2010/main" val="2982118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EDDA93A-7607-4F34-B2C1-EAB47E9D7ECA}" type="slidenum">
              <a:rPr lang="es-ES"/>
              <a:pPr>
                <a:defRPr/>
              </a:pPr>
              <a:t>‹#›</a:t>
            </a:fld>
            <a:endParaRPr lang="es-ES"/>
          </a:p>
        </p:txBody>
      </p:sp>
    </p:spTree>
    <p:extLst>
      <p:ext uri="{BB962C8B-B14F-4D97-AF65-F5344CB8AC3E}">
        <p14:creationId xmlns:p14="http://schemas.microsoft.com/office/powerpoint/2010/main" val="3152696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9E280C31-6A5F-4CD3-A1DB-BC12327604EB}" type="slidenum">
              <a:rPr lang="es-ES"/>
              <a:pPr>
                <a:defRPr/>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lstStyle/>
          <a:p>
            <a:endParaRPr lang="sr-Latn-RS" smtClean="0"/>
          </a:p>
        </p:txBody>
      </p:sp>
      <p:sp>
        <p:nvSpPr>
          <p:cNvPr id="2051" name="Subtitle 2"/>
          <p:cNvSpPr>
            <a:spLocks noGrp="1"/>
          </p:cNvSpPr>
          <p:nvPr>
            <p:ph type="subTitle" idx="1"/>
          </p:nvPr>
        </p:nvSpPr>
        <p:spPr/>
        <p:txBody>
          <a:bodyPr/>
          <a:lstStyle/>
          <a:p>
            <a:endParaRPr lang="sr-Latn-RS" smtClean="0"/>
          </a:p>
        </p:txBody>
      </p:sp>
      <p:pic>
        <p:nvPicPr>
          <p:cNvPr id="20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619250" y="404813"/>
            <a:ext cx="6696075" cy="3384550"/>
          </a:xfrm>
        </p:spPr>
        <p:txBody>
          <a:bodyPr/>
          <a:lstStyle/>
          <a:p>
            <a:pPr eaLnBrk="1" hangingPunct="1">
              <a:defRPr/>
            </a:pPr>
            <a:r>
              <a:rPr lang="sr-Latn-RS" b="1" dirty="0" smtClean="0">
                <a:solidFill>
                  <a:srgbClr val="FF0000"/>
                </a:solidFill>
                <a:effectLst>
                  <a:outerShdw blurRad="38100" dist="38100" dir="2700000" algn="tl">
                    <a:srgbClr val="000000">
                      <a:alpha val="43137"/>
                    </a:srgbClr>
                  </a:outerShdw>
                </a:effectLst>
              </a:rPr>
              <a:t>TOLERANCIJA, RAZLIČITOST, DISKRIMINACIJA</a:t>
            </a:r>
            <a:endParaRPr lang="es-ES" b="1" dirty="0" smtClean="0">
              <a:solidFill>
                <a:srgbClr val="FF0000"/>
              </a:solidFill>
              <a:effectLst>
                <a:outerShdw blurRad="38100" dist="38100" dir="2700000" algn="tl">
                  <a:srgbClr val="000000">
                    <a:alpha val="43137"/>
                  </a:srgbClr>
                </a:outerShdw>
              </a:effectLst>
            </a:endParaRPr>
          </a:p>
        </p:txBody>
      </p:sp>
      <p:pic>
        <p:nvPicPr>
          <p:cNvPr id="4099" name="Picture 2" descr="tolerancij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5600" y="3149600"/>
            <a:ext cx="3708400"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692275" y="274638"/>
            <a:ext cx="6994525" cy="1143000"/>
          </a:xfrm>
        </p:spPr>
        <p:txBody>
          <a:bodyPr/>
          <a:lstStyle/>
          <a:p>
            <a:pPr eaLnBrk="1" hangingPunct="1">
              <a:defRPr/>
            </a:pPr>
            <a:r>
              <a:rPr lang="sr-Latn-RS" b="1" dirty="0" smtClean="0">
                <a:solidFill>
                  <a:srgbClr val="0070C0"/>
                </a:solidFill>
                <a:effectLst>
                  <a:outerShdw blurRad="38100" dist="38100" dir="2700000" algn="tl">
                    <a:srgbClr val="000000">
                      <a:alpha val="43137"/>
                    </a:srgbClr>
                  </a:outerShdw>
                </a:effectLst>
              </a:rPr>
              <a:t>BITI TOLERANTAN...</a:t>
            </a:r>
            <a:endParaRPr lang="en-US" b="1" dirty="0" smtClean="0">
              <a:solidFill>
                <a:srgbClr val="0070C0"/>
              </a:solidFill>
              <a:effectLst>
                <a:outerShdw blurRad="38100" dist="38100" dir="2700000" algn="tl">
                  <a:srgbClr val="000000">
                    <a:alpha val="43137"/>
                  </a:srgbClr>
                </a:outerShdw>
              </a:effectLst>
            </a:endParaRPr>
          </a:p>
        </p:txBody>
      </p:sp>
      <p:sp>
        <p:nvSpPr>
          <p:cNvPr id="5123" name="Rectangle 3"/>
          <p:cNvSpPr>
            <a:spLocks noGrp="1" noChangeArrowheads="1"/>
          </p:cNvSpPr>
          <p:nvPr>
            <p:ph type="body" idx="1"/>
          </p:nvPr>
        </p:nvSpPr>
        <p:spPr>
          <a:xfrm>
            <a:off x="1692275" y="1844675"/>
            <a:ext cx="6983413" cy="4525963"/>
          </a:xfrm>
        </p:spPr>
        <p:txBody>
          <a:bodyPr/>
          <a:lstStyle/>
          <a:p>
            <a:pPr eaLnBrk="1" hangingPunct="1"/>
            <a:r>
              <a:rPr lang="en-US" dirty="0" err="1" smtClean="0"/>
              <a:t>Voleti</a:t>
            </a:r>
            <a:r>
              <a:rPr lang="en-US" dirty="0" smtClean="0"/>
              <a:t> </a:t>
            </a:r>
            <a:r>
              <a:rPr lang="en-US" dirty="0" err="1" smtClean="0"/>
              <a:t>drugog</a:t>
            </a:r>
            <a:r>
              <a:rPr lang="en-US" dirty="0" smtClean="0"/>
              <a:t>?</a:t>
            </a:r>
          </a:p>
          <a:p>
            <a:pPr eaLnBrk="1" hangingPunct="1"/>
            <a:r>
              <a:rPr lang="en-US" dirty="0" err="1" smtClean="0"/>
              <a:t>Trpeti</a:t>
            </a:r>
            <a:r>
              <a:rPr lang="en-US" dirty="0" smtClean="0"/>
              <a:t> </a:t>
            </a:r>
            <a:r>
              <a:rPr lang="en-US" dirty="0" err="1" smtClean="0"/>
              <a:t>drugog</a:t>
            </a:r>
            <a:r>
              <a:rPr lang="en-US" dirty="0" smtClean="0"/>
              <a:t>?</a:t>
            </a:r>
          </a:p>
          <a:p>
            <a:pPr eaLnBrk="1" hangingPunct="1"/>
            <a:r>
              <a:rPr lang="en-US" dirty="0" err="1" smtClean="0"/>
              <a:t>Razumeti</a:t>
            </a:r>
            <a:r>
              <a:rPr lang="en-US" dirty="0" smtClean="0"/>
              <a:t> </a:t>
            </a:r>
            <a:r>
              <a:rPr lang="en-US" dirty="0" err="1" smtClean="0"/>
              <a:t>drugog</a:t>
            </a:r>
            <a:r>
              <a:rPr lang="en-US" dirty="0" smtClean="0"/>
              <a:t>?</a:t>
            </a:r>
          </a:p>
          <a:p>
            <a:pPr eaLnBrk="1" hangingPunct="1"/>
            <a:r>
              <a:rPr lang="en-US" dirty="0" err="1" smtClean="0"/>
              <a:t>Prihvatati</a:t>
            </a:r>
            <a:r>
              <a:rPr lang="en-US" dirty="0" smtClean="0"/>
              <a:t> </a:t>
            </a:r>
            <a:r>
              <a:rPr lang="en-US" dirty="0" err="1" smtClean="0"/>
              <a:t>stavove</a:t>
            </a:r>
            <a:r>
              <a:rPr lang="en-US" dirty="0" smtClean="0"/>
              <a:t> </a:t>
            </a:r>
            <a:r>
              <a:rPr lang="en-US" dirty="0" err="1" smtClean="0"/>
              <a:t>drugog</a:t>
            </a:r>
            <a:r>
              <a:rPr lang="en-US" dirty="0" smtClean="0"/>
              <a:t>?</a:t>
            </a:r>
          </a:p>
          <a:p>
            <a:pPr eaLnBrk="1" hangingPunct="1"/>
            <a:r>
              <a:rPr lang="en-US" dirty="0" err="1" smtClean="0"/>
              <a:t>Poštovati</a:t>
            </a:r>
            <a:r>
              <a:rPr lang="en-US" dirty="0" smtClean="0"/>
              <a:t> </a:t>
            </a:r>
            <a:r>
              <a:rPr lang="en-US" dirty="0" err="1" smtClean="0"/>
              <a:t>prava</a:t>
            </a:r>
            <a:r>
              <a:rPr lang="en-US" dirty="0" smtClean="0"/>
              <a:t> </a:t>
            </a:r>
            <a:r>
              <a:rPr lang="en-US" dirty="0" err="1" smtClean="0"/>
              <a:t>drugog</a:t>
            </a:r>
            <a:r>
              <a:rPr lang="en-US" dirty="0" smtClean="0"/>
              <a:t>?</a:t>
            </a:r>
          </a:p>
          <a:p>
            <a:pPr eaLnBrk="1" hangingPunct="1"/>
            <a:r>
              <a:rPr lang="en-US" dirty="0" err="1" smtClean="0"/>
              <a:t>Ovorenost</a:t>
            </a:r>
            <a:r>
              <a:rPr lang="en-US" dirty="0" smtClean="0"/>
              <a:t> </a:t>
            </a:r>
            <a:r>
              <a:rPr lang="en-US" dirty="0" err="1" smtClean="0"/>
              <a:t>ka</a:t>
            </a:r>
            <a:r>
              <a:rPr lang="en-US" dirty="0" smtClean="0"/>
              <a:t> </a:t>
            </a:r>
            <a:r>
              <a:rPr lang="en-US" dirty="0" err="1" smtClean="0"/>
              <a:t>različitosti</a:t>
            </a:r>
            <a:r>
              <a:rPr lang="en-US" dirty="0" smtClean="0"/>
              <a:t>? (</a:t>
            </a:r>
            <a:r>
              <a:rPr lang="en-US" dirty="0" err="1" smtClean="0"/>
              <a:t>prihvatanje</a:t>
            </a:r>
            <a:r>
              <a:rPr lang="en-US" dirty="0" smtClean="0"/>
              <a:t> </a:t>
            </a:r>
            <a:r>
              <a:rPr lang="en-US" dirty="0" err="1" smtClean="0"/>
              <a:t>drugih</a:t>
            </a:r>
            <a:r>
              <a:rPr lang="en-US" dirty="0" smtClean="0"/>
              <a:t> </a:t>
            </a:r>
            <a:r>
              <a:rPr lang="en-US" dirty="0" err="1" smtClean="0"/>
              <a:t>kultura</a:t>
            </a:r>
            <a:r>
              <a:rPr lang="en-US" dirty="0" smtClean="0"/>
              <a:t>, </a:t>
            </a:r>
            <a:r>
              <a:rPr lang="en-US" dirty="0" err="1" smtClean="0"/>
              <a:t>običaja</a:t>
            </a:r>
            <a:r>
              <a:rPr lang="en-US" dirty="0" smtClean="0"/>
              <a:t>, </a:t>
            </a:r>
            <a:r>
              <a:rPr lang="en-US" dirty="0" err="1" smtClean="0"/>
              <a:t>vrednosti</a:t>
            </a:r>
            <a:r>
              <a:rPr lang="en-US" dirty="0" smtClean="0"/>
              <a:t>...) </a:t>
            </a:r>
            <a:r>
              <a:rPr lang="en-US" dirty="0" err="1" smtClean="0"/>
              <a:t>Migranti</a:t>
            </a:r>
            <a:r>
              <a:rPr lang="en-US" dirty="0" smtClean="0"/>
              <a:t> </a:t>
            </a:r>
            <a:r>
              <a:rPr lang="en-US" dirty="0" err="1" smtClean="0"/>
              <a:t>ili</a:t>
            </a:r>
            <a:r>
              <a:rPr lang="en-US" dirty="0" smtClean="0"/>
              <a:t> </a:t>
            </a:r>
            <a:r>
              <a:rPr lang="en-US" dirty="0" err="1" smtClean="0"/>
              <a:t>izbeglice</a:t>
            </a:r>
            <a:r>
              <a:rPr lang="en-US" dirty="0" smtClean="0"/>
              <a:t>?</a:t>
            </a:r>
          </a:p>
          <a:p>
            <a:pPr eaLnBrk="1" hangingPunct="1">
              <a:buFontTx/>
              <a:buNone/>
            </a:pPr>
            <a:endParaRPr lang="en-US" dirty="0" smtClean="0"/>
          </a:p>
          <a:p>
            <a:pPr eaLnBrk="1" hangingPunct="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1000"/>
                                        <p:tgtEl>
                                          <p:spTgt spid="5123"/>
                                        </p:tgtEl>
                                      </p:cBhvr>
                                    </p:animEffect>
                                    <p:anim calcmode="lin" valueType="num">
                                      <p:cBhvr>
                                        <p:cTn id="8" dur="1000" fill="hold"/>
                                        <p:tgtEl>
                                          <p:spTgt spid="5123"/>
                                        </p:tgtEl>
                                        <p:attrNameLst>
                                          <p:attrName>ppt_x</p:attrName>
                                        </p:attrNameLst>
                                      </p:cBhvr>
                                      <p:tavLst>
                                        <p:tav tm="0">
                                          <p:val>
                                            <p:strVal val="#ppt_x"/>
                                          </p:val>
                                        </p:tav>
                                        <p:tav tm="100000">
                                          <p:val>
                                            <p:strVal val="#ppt_x"/>
                                          </p:val>
                                        </p:tav>
                                      </p:tavLst>
                                    </p:anim>
                                    <p:anim calcmode="lin" valueType="num">
                                      <p:cBhvr>
                                        <p:cTn id="9"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013" y="274638"/>
            <a:ext cx="7570787" cy="1143000"/>
          </a:xfrm>
        </p:spPr>
        <p:txBody>
          <a:bodyPr/>
          <a:lstStyle/>
          <a:p>
            <a:pPr eaLnBrk="1" hangingPunct="1">
              <a:defRPr/>
            </a:pPr>
            <a:r>
              <a:rPr lang="sr-Latn-RS" b="1" dirty="0" smtClean="0">
                <a:solidFill>
                  <a:srgbClr val="0070C0"/>
                </a:solidFill>
                <a:effectLst>
                  <a:outerShdw blurRad="38100" dist="38100" dir="2700000" algn="tl">
                    <a:srgbClr val="000000">
                      <a:alpha val="43137"/>
                    </a:srgbClr>
                  </a:outerShdw>
                </a:effectLst>
              </a:rPr>
              <a:t>ARGUMENTI TOLERANCIJE</a:t>
            </a:r>
            <a:endParaRPr lang="en-US" b="1" dirty="0" smtClean="0">
              <a:solidFill>
                <a:srgbClr val="0070C0"/>
              </a:solidFill>
              <a:effectLst>
                <a:outerShdw blurRad="38100" dist="38100" dir="2700000" algn="tl">
                  <a:srgbClr val="000000">
                    <a:alpha val="43137"/>
                  </a:srgbClr>
                </a:outerShdw>
              </a:effectLst>
            </a:endParaRPr>
          </a:p>
        </p:txBody>
      </p:sp>
      <p:sp>
        <p:nvSpPr>
          <p:cNvPr id="6147" name="Content Placeholder 2"/>
          <p:cNvSpPr>
            <a:spLocks noGrp="1"/>
          </p:cNvSpPr>
          <p:nvPr>
            <p:ph idx="1"/>
          </p:nvPr>
        </p:nvSpPr>
        <p:spPr>
          <a:xfrm>
            <a:off x="1331913" y="1600200"/>
            <a:ext cx="7354887" cy="4525963"/>
          </a:xfrm>
        </p:spPr>
        <p:txBody>
          <a:bodyPr/>
          <a:lstStyle/>
          <a:p>
            <a:pPr eaLnBrk="1" hangingPunct="1"/>
            <a:r>
              <a:rPr lang="en-US" sz="3000" dirty="0" smtClean="0"/>
              <a:t>Argument </a:t>
            </a:r>
            <a:r>
              <a:rPr lang="en-US" sz="3000" dirty="0" err="1" smtClean="0"/>
              <a:t>slobode</a:t>
            </a:r>
            <a:endParaRPr lang="en-US" sz="3000" dirty="0" smtClean="0"/>
          </a:p>
          <a:p>
            <a:pPr eaLnBrk="1" hangingPunct="1"/>
            <a:r>
              <a:rPr lang="en-US" sz="3000" dirty="0" smtClean="0"/>
              <a:t>Argument </a:t>
            </a:r>
            <a:r>
              <a:rPr lang="en-US" sz="3000" dirty="0" err="1" smtClean="0"/>
              <a:t>različitosti</a:t>
            </a:r>
            <a:endParaRPr lang="en-US" sz="3000" dirty="0" smtClean="0"/>
          </a:p>
          <a:p>
            <a:pPr eaLnBrk="1" hangingPunct="1"/>
            <a:r>
              <a:rPr lang="en-US" sz="3000" dirty="0" smtClean="0"/>
              <a:t>Argument </a:t>
            </a:r>
            <a:r>
              <a:rPr lang="en-US" sz="3000" dirty="0" err="1" smtClean="0"/>
              <a:t>svesti</a:t>
            </a:r>
            <a:r>
              <a:rPr lang="en-US" sz="3000" dirty="0" smtClean="0"/>
              <a:t> o </a:t>
            </a:r>
            <a:r>
              <a:rPr lang="en-US" sz="3000" dirty="0" err="1" smtClean="0"/>
              <a:t>vlastitoj</a:t>
            </a:r>
            <a:r>
              <a:rPr lang="en-US" sz="3000" dirty="0" smtClean="0"/>
              <a:t> </a:t>
            </a:r>
            <a:r>
              <a:rPr lang="en-US" sz="3000" dirty="0" err="1" smtClean="0"/>
              <a:t>pogrešivosti</a:t>
            </a:r>
            <a:endParaRPr lang="en-US" sz="3000" dirty="0" smtClean="0"/>
          </a:p>
          <a:p>
            <a:pPr eaLnBrk="1" hangingPunct="1"/>
            <a:r>
              <a:rPr lang="en-US" sz="3000" dirty="0" smtClean="0"/>
              <a:t>Argument </a:t>
            </a:r>
            <a:r>
              <a:rPr lang="en-US" sz="3000" dirty="0" err="1" smtClean="0"/>
              <a:t>društvenog</a:t>
            </a:r>
            <a:r>
              <a:rPr lang="en-US" sz="3000" dirty="0" smtClean="0"/>
              <a:t> </a:t>
            </a:r>
            <a:r>
              <a:rPr lang="en-US" sz="3000" dirty="0" err="1" smtClean="0"/>
              <a:t>progresa</a:t>
            </a:r>
            <a:r>
              <a:rPr lang="en-US" sz="3000" dirty="0" smtClean="0"/>
              <a:t> (</a:t>
            </a:r>
            <a:r>
              <a:rPr lang="en-US" sz="3000" dirty="0" err="1" smtClean="0"/>
              <a:t>nema</a:t>
            </a:r>
            <a:r>
              <a:rPr lang="en-US" sz="3000" dirty="0" smtClean="0"/>
              <a:t> </a:t>
            </a:r>
            <a:r>
              <a:rPr lang="en-US" sz="3000" dirty="0" err="1" smtClean="0"/>
              <a:t>progresa</a:t>
            </a:r>
            <a:r>
              <a:rPr lang="en-US" sz="3000" dirty="0" smtClean="0"/>
              <a:t> </a:t>
            </a:r>
            <a:r>
              <a:rPr lang="en-US" sz="3000" dirty="0" err="1" smtClean="0"/>
              <a:t>bez</a:t>
            </a:r>
            <a:r>
              <a:rPr lang="en-US" sz="3000" dirty="0" smtClean="0"/>
              <a:t> </a:t>
            </a:r>
            <a:r>
              <a:rPr lang="en-US" sz="3000" dirty="0" err="1" smtClean="0"/>
              <a:t>ljudi</a:t>
            </a:r>
            <a:r>
              <a:rPr lang="en-US" sz="3000" dirty="0" smtClean="0"/>
              <a:t> </a:t>
            </a:r>
            <a:r>
              <a:rPr lang="en-US" sz="3000" dirty="0" err="1" smtClean="0"/>
              <a:t>koji</a:t>
            </a:r>
            <a:r>
              <a:rPr lang="en-US" sz="3000" dirty="0" smtClean="0"/>
              <a:t> se </a:t>
            </a:r>
            <a:r>
              <a:rPr lang="en-US" sz="3000" dirty="0" err="1" smtClean="0"/>
              <a:t>opiru</a:t>
            </a:r>
            <a:r>
              <a:rPr lang="en-US" sz="3000" dirty="0" smtClean="0"/>
              <a:t> </a:t>
            </a:r>
            <a:r>
              <a:rPr lang="en-US" sz="3000" dirty="0" err="1" smtClean="0"/>
              <a:t>trenutnom</a:t>
            </a:r>
            <a:r>
              <a:rPr lang="en-US" sz="3000" dirty="0" smtClean="0"/>
              <a:t> </a:t>
            </a:r>
            <a:r>
              <a:rPr lang="en-US" sz="3000" dirty="0" err="1" smtClean="0"/>
              <a:t>stanju</a:t>
            </a:r>
            <a:r>
              <a:rPr lang="en-US" sz="3000" dirty="0" smtClean="0"/>
              <a:t>)</a:t>
            </a:r>
          </a:p>
          <a:p>
            <a:pPr eaLnBrk="1" hangingPunct="1"/>
            <a:r>
              <a:rPr lang="en-US" sz="3000" dirty="0" smtClean="0"/>
              <a:t>Argument </a:t>
            </a:r>
            <a:r>
              <a:rPr lang="en-US" sz="3000" dirty="0" err="1" smtClean="0"/>
              <a:t>opasnosti</a:t>
            </a:r>
            <a:r>
              <a:rPr lang="en-US" sz="3000" dirty="0" smtClean="0"/>
              <a:t> </a:t>
            </a:r>
            <a:r>
              <a:rPr lang="en-US" sz="3000" dirty="0" err="1" smtClean="0"/>
              <a:t>netolerancije</a:t>
            </a:r>
            <a:endParaRPr lang="en-US" sz="3000" dirty="0" smtClean="0"/>
          </a:p>
          <a:p>
            <a:pPr eaLnBrk="1" hangingPunct="1"/>
            <a:r>
              <a:rPr lang="en-US" sz="3000" dirty="0" smtClean="0"/>
              <a:t>Argument “</a:t>
            </a:r>
            <a:r>
              <a:rPr lang="en-US" sz="3000" dirty="0" err="1" smtClean="0"/>
              <a:t>zlatnog</a:t>
            </a:r>
            <a:r>
              <a:rPr lang="en-US" sz="3000" dirty="0" smtClean="0"/>
              <a:t> </a:t>
            </a:r>
            <a:r>
              <a:rPr lang="en-US" sz="3000" dirty="0" err="1" smtClean="0"/>
              <a:t>pravila</a:t>
            </a:r>
            <a:r>
              <a:rPr lang="en-US" sz="3000" dirty="0" smtClean="0"/>
              <a:t>” – ne </a:t>
            </a:r>
            <a:r>
              <a:rPr lang="en-US" sz="3000" dirty="0" err="1" smtClean="0"/>
              <a:t>čini</a:t>
            </a:r>
            <a:r>
              <a:rPr lang="en-US" sz="3000" dirty="0" smtClean="0"/>
              <a:t> </a:t>
            </a:r>
            <a:r>
              <a:rPr lang="en-US" sz="3000" dirty="0" err="1" smtClean="0"/>
              <a:t>drugima</a:t>
            </a:r>
            <a:r>
              <a:rPr lang="en-US" sz="3000" dirty="0" smtClean="0"/>
              <a:t> </a:t>
            </a:r>
            <a:r>
              <a:rPr lang="en-US" sz="3000" dirty="0" err="1" smtClean="0"/>
              <a:t>ono</a:t>
            </a:r>
            <a:r>
              <a:rPr lang="en-US" sz="3000" dirty="0" smtClean="0"/>
              <a:t> </a:t>
            </a:r>
            <a:r>
              <a:rPr lang="en-US" sz="3000" dirty="0" err="1" smtClean="0"/>
              <a:t>što</a:t>
            </a:r>
            <a:r>
              <a:rPr lang="en-US" sz="3000" dirty="0" smtClean="0"/>
              <a:t> ne </a:t>
            </a:r>
            <a:r>
              <a:rPr lang="en-US" sz="3000" dirty="0" err="1" smtClean="0"/>
              <a:t>želiš</a:t>
            </a:r>
            <a:r>
              <a:rPr lang="en-US" sz="3000" dirty="0" smtClean="0"/>
              <a:t> da </a:t>
            </a:r>
            <a:r>
              <a:rPr lang="en-US" sz="3000" dirty="0" err="1" smtClean="0"/>
              <a:t>oni</a:t>
            </a:r>
            <a:r>
              <a:rPr lang="en-US" sz="3000" dirty="0" smtClean="0"/>
              <a:t> </a:t>
            </a:r>
            <a:r>
              <a:rPr lang="en-US" sz="3000" dirty="0" err="1" smtClean="0"/>
              <a:t>tebi</a:t>
            </a:r>
            <a:r>
              <a:rPr lang="en-US" sz="3000" dirty="0" smtClean="0"/>
              <a:t> </a:t>
            </a:r>
            <a:r>
              <a:rPr lang="en-US" sz="3000" dirty="0" err="1" smtClean="0"/>
              <a:t>čine</a:t>
            </a:r>
            <a:endParaRPr lang="en-US" sz="30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sr-Latn-RS" b="1" dirty="0" smtClean="0">
                <a:solidFill>
                  <a:srgbClr val="0070C0"/>
                </a:solidFill>
                <a:effectLst>
                  <a:outerShdw blurRad="38100" dist="38100" dir="2700000" algn="tl">
                    <a:srgbClr val="000000">
                      <a:alpha val="43137"/>
                    </a:srgbClr>
                  </a:outerShdw>
                </a:effectLst>
              </a:rPr>
              <a:t>POŠTOVATI PRAVA, ALI DOKLE?</a:t>
            </a:r>
            <a:endParaRPr lang="en-US" b="1" dirty="0" smtClean="0">
              <a:solidFill>
                <a:srgbClr val="0070C0"/>
              </a:solidFill>
              <a:effectLst>
                <a:outerShdw blurRad="38100" dist="38100" dir="2700000" algn="tl">
                  <a:srgbClr val="000000">
                    <a:alpha val="43137"/>
                  </a:srgbClr>
                </a:outerShdw>
              </a:effectLst>
            </a:endParaRPr>
          </a:p>
        </p:txBody>
      </p:sp>
      <p:sp>
        <p:nvSpPr>
          <p:cNvPr id="7171" name="Content Placeholder 2"/>
          <p:cNvSpPr>
            <a:spLocks noGrp="1"/>
          </p:cNvSpPr>
          <p:nvPr>
            <p:ph idx="1"/>
          </p:nvPr>
        </p:nvSpPr>
        <p:spPr>
          <a:xfrm>
            <a:off x="1258888" y="1600200"/>
            <a:ext cx="7427912" cy="4525963"/>
          </a:xfrm>
        </p:spPr>
        <p:txBody>
          <a:bodyPr/>
          <a:lstStyle/>
          <a:p>
            <a:pPr algn="just" eaLnBrk="1" hangingPunct="1"/>
            <a:r>
              <a:rPr lang="en-US" sz="2800" dirty="0" err="1" smtClean="0"/>
              <a:t>Načelo</a:t>
            </a:r>
            <a:r>
              <a:rPr lang="en-US" sz="2800" dirty="0" smtClean="0"/>
              <a:t> </a:t>
            </a:r>
            <a:r>
              <a:rPr lang="en-US" sz="2800" dirty="0" err="1" smtClean="0"/>
              <a:t>slobode</a:t>
            </a:r>
            <a:r>
              <a:rPr lang="en-US" sz="2800" dirty="0" smtClean="0"/>
              <a:t> – </a:t>
            </a:r>
            <a:r>
              <a:rPr lang="en-US" sz="2800" dirty="0" err="1" smtClean="0"/>
              <a:t>svako</a:t>
            </a:r>
            <a:r>
              <a:rPr lang="en-US" sz="2800" dirty="0" smtClean="0"/>
              <a:t> od </a:t>
            </a:r>
            <a:r>
              <a:rPr lang="en-US" sz="2800" dirty="0" err="1" smtClean="0"/>
              <a:t>nas</a:t>
            </a:r>
            <a:r>
              <a:rPr lang="en-US" sz="2800" dirty="0" smtClean="0"/>
              <a:t> je </a:t>
            </a:r>
            <a:r>
              <a:rPr lang="en-US" sz="2800" dirty="0" err="1" smtClean="0"/>
              <a:t>slobodan</a:t>
            </a:r>
            <a:r>
              <a:rPr lang="en-US" sz="2800" dirty="0" smtClean="0"/>
              <a:t> da </a:t>
            </a:r>
            <a:r>
              <a:rPr lang="en-US" sz="2800" dirty="0" err="1" smtClean="0"/>
              <a:t>iskaže</a:t>
            </a:r>
            <a:r>
              <a:rPr lang="en-US" sz="2800" dirty="0" smtClean="0"/>
              <a:t> </a:t>
            </a:r>
            <a:r>
              <a:rPr lang="en-US" sz="2800" dirty="0" err="1" smtClean="0"/>
              <a:t>svoje</a:t>
            </a:r>
            <a:r>
              <a:rPr lang="en-US" sz="2800" dirty="0" smtClean="0"/>
              <a:t> </a:t>
            </a:r>
            <a:r>
              <a:rPr lang="en-US" sz="2800" dirty="0" err="1" smtClean="0"/>
              <a:t>mišljenje</a:t>
            </a:r>
            <a:r>
              <a:rPr lang="en-US" sz="2800" dirty="0" smtClean="0"/>
              <a:t>, </a:t>
            </a:r>
            <a:r>
              <a:rPr lang="en-US" sz="2800" dirty="0" err="1" smtClean="0"/>
              <a:t>svoje</a:t>
            </a:r>
            <a:r>
              <a:rPr lang="en-US" sz="2800" dirty="0" smtClean="0"/>
              <a:t> </a:t>
            </a:r>
            <a:r>
              <a:rPr lang="en-US" sz="2800" dirty="0" err="1" smtClean="0"/>
              <a:t>stavove</a:t>
            </a:r>
            <a:r>
              <a:rPr lang="en-US" sz="2800" dirty="0" smtClean="0"/>
              <a:t>, </a:t>
            </a:r>
            <a:r>
              <a:rPr lang="en-US" sz="2800" dirty="0" err="1" smtClean="0"/>
              <a:t>ponaša</a:t>
            </a:r>
            <a:r>
              <a:rPr lang="en-US" sz="2800" dirty="0" smtClean="0"/>
              <a:t> se </a:t>
            </a:r>
            <a:r>
              <a:rPr lang="en-US" sz="2800" dirty="0" err="1" smtClean="0"/>
              <a:t>na</a:t>
            </a:r>
            <a:r>
              <a:rPr lang="en-US" sz="2800" dirty="0" smtClean="0"/>
              <a:t> </a:t>
            </a:r>
            <a:r>
              <a:rPr lang="en-US" sz="2800" dirty="0" err="1" smtClean="0"/>
              <a:t>način</a:t>
            </a:r>
            <a:r>
              <a:rPr lang="en-US" sz="2800" dirty="0" smtClean="0"/>
              <a:t> </a:t>
            </a:r>
            <a:r>
              <a:rPr lang="en-US" sz="2800" dirty="0" err="1" smtClean="0"/>
              <a:t>na</a:t>
            </a:r>
            <a:r>
              <a:rPr lang="en-US" sz="2800" dirty="0" smtClean="0"/>
              <a:t> </a:t>
            </a:r>
            <a:r>
              <a:rPr lang="en-US" sz="2800" dirty="0" err="1" smtClean="0"/>
              <a:t>koji</a:t>
            </a:r>
            <a:r>
              <a:rPr lang="en-US" sz="2800" dirty="0" smtClean="0"/>
              <a:t> on </a:t>
            </a:r>
            <a:r>
              <a:rPr lang="en-US" sz="2800" dirty="0" err="1" smtClean="0"/>
              <a:t>želi</a:t>
            </a:r>
            <a:r>
              <a:rPr lang="en-US" sz="2800" dirty="0" smtClean="0"/>
              <a:t>...</a:t>
            </a:r>
          </a:p>
          <a:p>
            <a:pPr algn="just" eaLnBrk="1" hangingPunct="1"/>
            <a:r>
              <a:rPr lang="en-US" sz="2800" dirty="0" smtClean="0"/>
              <a:t>ALI!</a:t>
            </a:r>
          </a:p>
          <a:p>
            <a:pPr algn="just" eaLnBrk="1" hangingPunct="1"/>
            <a:r>
              <a:rPr lang="en-US" sz="2800" dirty="0" err="1" smtClean="0"/>
              <a:t>Samo</a:t>
            </a:r>
            <a:r>
              <a:rPr lang="en-US" sz="2800" dirty="0" smtClean="0"/>
              <a:t> do </a:t>
            </a:r>
            <a:r>
              <a:rPr lang="en-US" sz="2800" dirty="0" err="1" smtClean="0"/>
              <a:t>granice</a:t>
            </a:r>
            <a:r>
              <a:rPr lang="en-US" sz="2800" dirty="0" smtClean="0"/>
              <a:t> </a:t>
            </a:r>
            <a:r>
              <a:rPr lang="en-US" sz="2800" dirty="0" err="1" smtClean="0"/>
              <a:t>dok</a:t>
            </a:r>
            <a:r>
              <a:rPr lang="en-US" sz="2800" dirty="0" smtClean="0"/>
              <a:t> to ne </a:t>
            </a:r>
            <a:r>
              <a:rPr lang="en-US" sz="2800" dirty="0" err="1" smtClean="0"/>
              <a:t>ugrožava</a:t>
            </a:r>
            <a:r>
              <a:rPr lang="en-US" sz="2800" dirty="0" smtClean="0"/>
              <a:t> </a:t>
            </a:r>
            <a:r>
              <a:rPr lang="en-US" sz="2800" dirty="0" err="1" smtClean="0"/>
              <a:t>prava</a:t>
            </a:r>
            <a:r>
              <a:rPr lang="en-US" sz="2800" dirty="0" smtClean="0"/>
              <a:t> i </a:t>
            </a:r>
            <a:r>
              <a:rPr lang="en-US" sz="2800" dirty="0" err="1" smtClean="0"/>
              <a:t>slobode</a:t>
            </a:r>
            <a:r>
              <a:rPr lang="en-US" sz="2800" dirty="0" smtClean="0"/>
              <a:t> </a:t>
            </a:r>
            <a:r>
              <a:rPr lang="en-US" sz="2800" dirty="0" err="1" smtClean="0"/>
              <a:t>druge</a:t>
            </a:r>
            <a:r>
              <a:rPr lang="en-US" sz="2800" dirty="0" smtClean="0"/>
              <a:t> </a:t>
            </a:r>
            <a:r>
              <a:rPr lang="en-US" sz="2800" dirty="0" err="1" smtClean="0"/>
              <a:t>osobe</a:t>
            </a:r>
            <a:r>
              <a:rPr lang="en-US" sz="2800" dirty="0" smtClean="0"/>
              <a:t> (?!)</a:t>
            </a:r>
          </a:p>
          <a:p>
            <a:pPr algn="just" eaLnBrk="1" hangingPunct="1"/>
            <a:r>
              <a:rPr lang="en-US" sz="2800" dirty="0" err="1" smtClean="0"/>
              <a:t>Dakle</a:t>
            </a:r>
            <a:r>
              <a:rPr lang="en-US" sz="2800" dirty="0" smtClean="0"/>
              <a:t>, </a:t>
            </a:r>
            <a:r>
              <a:rPr lang="en-US" sz="2800" dirty="0" err="1" smtClean="0"/>
              <a:t>tolerancija</a:t>
            </a:r>
            <a:r>
              <a:rPr lang="en-US" sz="2800" dirty="0" smtClean="0"/>
              <a:t> </a:t>
            </a:r>
            <a:r>
              <a:rPr lang="en-US" sz="2800" dirty="0" err="1" smtClean="0"/>
              <a:t>jeste</a:t>
            </a:r>
            <a:r>
              <a:rPr lang="en-US" sz="2800" dirty="0" smtClean="0"/>
              <a:t> </a:t>
            </a:r>
            <a:r>
              <a:rPr lang="en-US" sz="2800" dirty="0" err="1" smtClean="0"/>
              <a:t>prihvatanje</a:t>
            </a:r>
            <a:r>
              <a:rPr lang="en-US" sz="2800" dirty="0" smtClean="0"/>
              <a:t> </a:t>
            </a:r>
            <a:r>
              <a:rPr lang="en-US" sz="2800" dirty="0" err="1" smtClean="0"/>
              <a:t>svakakvih</a:t>
            </a:r>
            <a:r>
              <a:rPr lang="en-US" sz="2800" dirty="0" smtClean="0"/>
              <a:t> </a:t>
            </a:r>
            <a:r>
              <a:rPr lang="en-US" sz="2800" dirty="0" err="1" smtClean="0"/>
              <a:t>gluposti</a:t>
            </a:r>
            <a:r>
              <a:rPr lang="en-US" sz="2800" dirty="0" smtClean="0"/>
              <a:t>, </a:t>
            </a:r>
            <a:r>
              <a:rPr lang="en-US" sz="2800" dirty="0" err="1" smtClean="0"/>
              <a:t>čak</a:t>
            </a:r>
            <a:r>
              <a:rPr lang="en-US" sz="2800" dirty="0" smtClean="0"/>
              <a:t> i </a:t>
            </a:r>
            <a:r>
              <a:rPr lang="en-US" sz="2800" dirty="0" err="1" smtClean="0"/>
              <a:t>onih</a:t>
            </a:r>
            <a:r>
              <a:rPr lang="en-US" sz="2800" dirty="0" smtClean="0"/>
              <a:t> </a:t>
            </a:r>
            <a:r>
              <a:rPr lang="en-US" sz="2800" dirty="0" err="1" smtClean="0"/>
              <a:t>sa</a:t>
            </a:r>
            <a:r>
              <a:rPr lang="en-US" sz="2800" dirty="0" smtClean="0"/>
              <a:t> </a:t>
            </a:r>
            <a:r>
              <a:rPr lang="en-US" sz="2800" dirty="0" err="1" smtClean="0"/>
              <a:t>kojima</a:t>
            </a:r>
            <a:r>
              <a:rPr lang="en-US" sz="2800" dirty="0" smtClean="0"/>
              <a:t> se ne </a:t>
            </a:r>
            <a:r>
              <a:rPr lang="en-US" sz="2800" dirty="0" err="1" smtClean="0"/>
              <a:t>slažemo</a:t>
            </a:r>
            <a:r>
              <a:rPr lang="en-US" sz="2800" dirty="0" smtClean="0"/>
              <a:t>, </a:t>
            </a:r>
            <a:r>
              <a:rPr lang="en-US" sz="2800" dirty="0" err="1" smtClean="0"/>
              <a:t>ali</a:t>
            </a:r>
            <a:r>
              <a:rPr lang="en-US" sz="2800" dirty="0" smtClean="0"/>
              <a:t> do </a:t>
            </a:r>
            <a:r>
              <a:rPr lang="en-US" sz="2800" dirty="0" err="1" smtClean="0"/>
              <a:t>granice</a:t>
            </a:r>
            <a:r>
              <a:rPr lang="en-US" sz="2800" dirty="0" smtClean="0"/>
              <a:t> </a:t>
            </a:r>
            <a:r>
              <a:rPr lang="en-US" sz="2800" dirty="0" err="1" smtClean="0"/>
              <a:t>dok</a:t>
            </a:r>
            <a:r>
              <a:rPr lang="en-US" sz="2800" dirty="0" smtClean="0"/>
              <a:t> </a:t>
            </a:r>
            <a:r>
              <a:rPr lang="en-US" sz="2800" dirty="0" err="1" smtClean="0"/>
              <a:t>prava</a:t>
            </a:r>
            <a:r>
              <a:rPr lang="en-US" sz="2800" dirty="0" smtClean="0"/>
              <a:t> </a:t>
            </a:r>
            <a:r>
              <a:rPr lang="en-US" sz="2800" dirty="0" err="1" smtClean="0"/>
              <a:t>pojedinca</a:t>
            </a:r>
            <a:r>
              <a:rPr lang="en-US" sz="2800" dirty="0" smtClean="0"/>
              <a:t> NE UGROŽAVAJU </a:t>
            </a:r>
            <a:r>
              <a:rPr lang="en-US" sz="2800" dirty="0" err="1" smtClean="0"/>
              <a:t>prava</a:t>
            </a:r>
            <a:r>
              <a:rPr lang="en-US" sz="2800" dirty="0" smtClean="0"/>
              <a:t> </a:t>
            </a:r>
            <a:r>
              <a:rPr lang="en-US" sz="2800" dirty="0" err="1" smtClean="0"/>
              <a:t>drugih</a:t>
            </a:r>
            <a:r>
              <a:rPr lang="en-US" sz="2800" dirty="0" smtClean="0"/>
              <a:t> </a:t>
            </a:r>
            <a:r>
              <a:rPr lang="en-US" sz="2800" dirty="0" err="1" smtClean="0"/>
              <a:t>ljudi</a:t>
            </a:r>
            <a:endParaRPr lang="en-US" sz="28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endParaRPr lang="sr-Latn-RS" smtClean="0"/>
          </a:p>
        </p:txBody>
      </p:sp>
      <p:pic>
        <p:nvPicPr>
          <p:cNvPr id="81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33524" y="0"/>
            <a:ext cx="6926907" cy="685800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1"/>
          </p:nvPr>
        </p:nvSpPr>
        <p:spPr>
          <a:xfrm>
            <a:off x="1547813" y="404813"/>
            <a:ext cx="7138987" cy="1295400"/>
          </a:xfrm>
        </p:spPr>
        <p:txBody>
          <a:bodyPr/>
          <a:lstStyle/>
          <a:p>
            <a:pPr algn="ctr" eaLnBrk="1" hangingPunct="1"/>
            <a:r>
              <a:rPr lang="en-US" smtClean="0"/>
              <a:t>Tolerancija stavova i slobode štampe vs. Tolerancija ponašanja</a:t>
            </a:r>
          </a:p>
        </p:txBody>
      </p:sp>
      <p:sp>
        <p:nvSpPr>
          <p:cNvPr id="10243" name="TextBox 3"/>
          <p:cNvSpPr txBox="1">
            <a:spLocks noChangeArrowheads="1"/>
          </p:cNvSpPr>
          <p:nvPr/>
        </p:nvSpPr>
        <p:spPr bwMode="auto">
          <a:xfrm>
            <a:off x="1835150" y="1700213"/>
            <a:ext cx="6337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sr-Latn-RS" sz="2000" b="1">
                <a:solidFill>
                  <a:srgbClr val="FF0000"/>
                </a:solidFill>
              </a:rPr>
              <a:t>IDETE U HRVATSKU NA MORE I SKUPO PLAĆATE DA VAS BIJU Postoji još mračnija tajna koju ustaše pokušavaju da sakriju od turista </a:t>
            </a:r>
          </a:p>
        </p:txBody>
      </p:sp>
      <p:sp>
        <p:nvSpPr>
          <p:cNvPr id="10244" name="TextBox 1"/>
          <p:cNvSpPr txBox="1">
            <a:spLocks noChangeArrowheads="1"/>
          </p:cNvSpPr>
          <p:nvPr/>
        </p:nvSpPr>
        <p:spPr bwMode="auto">
          <a:xfrm>
            <a:off x="1835150" y="3213100"/>
            <a:ext cx="6985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sr-Latn-RS" b="1">
                <a:solidFill>
                  <a:srgbClr val="002060"/>
                </a:solidFill>
              </a:rPr>
              <a:t>Poglavnik Plenković shvatio da GUBI ZBOG VUČIĆA, pa naredio ustaškim i tajkunskim medijma da pišu laži!</a:t>
            </a:r>
          </a:p>
          <a:p>
            <a:pPr algn="just" eaLnBrk="1" hangingPunct="1"/>
            <a:r>
              <a:rPr lang="sr-Latn-RS" b="1">
                <a:solidFill>
                  <a:srgbClr val="002060"/>
                </a:solidFill>
              </a:rPr>
              <a:t>Ovo pokazuje da poglavnik Plenković kontroliše bukvalno sve medije i da on stoji iza cele hajke na Srbiju i Vučića, a sve uz podršku domaćih tajkunskih medija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1"/>
          </p:nvPr>
        </p:nvSpPr>
        <p:spPr>
          <a:xfrm>
            <a:off x="755650" y="206375"/>
            <a:ext cx="2971800" cy="2286000"/>
          </a:xfrm>
        </p:spPr>
        <p:txBody>
          <a:bodyPr/>
          <a:lstStyle/>
          <a:p>
            <a:pPr algn="ctr">
              <a:buFontTx/>
              <a:buNone/>
            </a:pPr>
            <a:r>
              <a:rPr lang="en-US" b="1" smtClean="0">
                <a:solidFill>
                  <a:srgbClr val="FF0000"/>
                </a:solidFill>
              </a:rPr>
              <a:t>NEKA SE TERAJU U TRI P.M. SVI KOJI SU NAVIJALI ZA OVE USTAŠE! Hrvati slavili srebro uz PESME O KLANJU SRBA! </a:t>
            </a:r>
          </a:p>
          <a:p>
            <a:pPr algn="ctr">
              <a:buFontTx/>
              <a:buNone/>
            </a:pPr>
            <a:endParaRPr lang="en-US" smtClean="0">
              <a:solidFill>
                <a:srgbClr val="FF0000"/>
              </a:solidFill>
            </a:endParaRPr>
          </a:p>
        </p:txBody>
      </p:sp>
      <p:pic>
        <p:nvPicPr>
          <p:cNvPr id="11267" name="Picture 3" descr="3195_modric-830x0_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981200"/>
            <a:ext cx="47371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endParaRPr lang="sr-Latn-RS" smtClean="0"/>
          </a:p>
        </p:txBody>
      </p:sp>
      <p:pic>
        <p:nvPicPr>
          <p:cNvPr id="12291"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0825" y="34925"/>
            <a:ext cx="3744913" cy="6635750"/>
          </a:xfrm>
        </p:spPr>
      </p:pic>
      <p:pic>
        <p:nvPicPr>
          <p:cNvPr id="1229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45150" y="4763"/>
            <a:ext cx="3111500" cy="657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p:cNvSpPr/>
          <p:nvPr/>
        </p:nvSpPr>
        <p:spPr>
          <a:xfrm>
            <a:off x="467544" y="5013176"/>
            <a:ext cx="3096344" cy="144016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913" y="274638"/>
            <a:ext cx="7354887" cy="1143000"/>
          </a:xfrm>
        </p:spPr>
        <p:txBody>
          <a:bodyPr/>
          <a:lstStyle/>
          <a:p>
            <a:pPr eaLnBrk="1" hangingPunct="1">
              <a:defRPr/>
            </a:pPr>
            <a:r>
              <a:rPr lang="sr-Latn-RS" b="1" dirty="0" smtClean="0">
                <a:solidFill>
                  <a:srgbClr val="0070C0"/>
                </a:solidFill>
                <a:effectLst>
                  <a:outerShdw blurRad="38100" dist="38100" dir="2700000" algn="tl">
                    <a:srgbClr val="000000">
                      <a:alpha val="43137"/>
                    </a:srgbClr>
                  </a:outerShdw>
                </a:effectLst>
              </a:rPr>
              <a:t>UČENJE TOLERANCIJE</a:t>
            </a:r>
            <a:endParaRPr lang="en-US" b="1" dirty="0" smtClean="0">
              <a:solidFill>
                <a:srgbClr val="0070C0"/>
              </a:solidFill>
              <a:effectLst>
                <a:outerShdw blurRad="38100" dist="38100" dir="2700000" algn="tl">
                  <a:srgbClr val="000000">
                    <a:alpha val="43137"/>
                  </a:srgbClr>
                </a:outerShdw>
              </a:effectLst>
            </a:endParaRPr>
          </a:p>
        </p:txBody>
      </p:sp>
      <p:sp>
        <p:nvSpPr>
          <p:cNvPr id="13315" name="Content Placeholder 2"/>
          <p:cNvSpPr>
            <a:spLocks noGrp="1"/>
          </p:cNvSpPr>
          <p:nvPr>
            <p:ph idx="1"/>
          </p:nvPr>
        </p:nvSpPr>
        <p:spPr>
          <a:xfrm>
            <a:off x="1258888" y="1600200"/>
            <a:ext cx="7427912" cy="4525963"/>
          </a:xfrm>
        </p:spPr>
        <p:txBody>
          <a:bodyPr/>
          <a:lstStyle/>
          <a:p>
            <a:pPr eaLnBrk="1" hangingPunct="1"/>
            <a:r>
              <a:rPr lang="en-US" sz="2400" smtClean="0"/>
              <a:t>“Ako ne budeš dobar, od</a:t>
            </a:r>
            <a:r>
              <a:rPr lang="sr-Latn-CS" sz="2400" smtClean="0"/>
              <a:t>n</a:t>
            </a:r>
            <a:r>
              <a:rPr lang="en-US" sz="2400" smtClean="0"/>
              <a:t>eće te Cigani”</a:t>
            </a:r>
          </a:p>
          <a:p>
            <a:pPr eaLnBrk="1" hangingPunct="1"/>
            <a:r>
              <a:rPr lang="en-US" sz="2400" smtClean="0"/>
              <a:t>Učenje primera iz prošlosti</a:t>
            </a:r>
          </a:p>
          <a:p>
            <a:pPr eaLnBrk="1" hangingPunct="1"/>
            <a:r>
              <a:rPr lang="en-US" sz="2400" smtClean="0"/>
              <a:t>Učenje o važnosti tolerancije za funkcionisanje društva</a:t>
            </a:r>
          </a:p>
          <a:p>
            <a:pPr eaLnBrk="1" hangingPunct="1"/>
            <a:r>
              <a:rPr lang="en-US" sz="2400" smtClean="0"/>
              <a:t>Formiranje stručnjaka i osobe sa širokom opštom kulturom i sposobnošću za alternativnim pogledom na svaku situaciju</a:t>
            </a:r>
          </a:p>
        </p:txBody>
      </p:sp>
      <p:pic>
        <p:nvPicPr>
          <p:cNvPr id="13316" name="Picture 3" descr="imag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07163" y="4221163"/>
            <a:ext cx="2636837" cy="263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sr-Latn-RS" b="1" dirty="0" smtClean="0">
                <a:solidFill>
                  <a:srgbClr val="0070C0"/>
                </a:solidFill>
                <a:effectLst>
                  <a:outerShdw blurRad="38100" dist="38100" dir="2700000" algn="tl">
                    <a:srgbClr val="000000">
                      <a:alpha val="43137"/>
                    </a:srgbClr>
                  </a:outerShdw>
                </a:effectLst>
              </a:rPr>
              <a:t>Obrazovni sistem </a:t>
            </a:r>
            <a:endParaRPr lang="en-US" b="1" dirty="0">
              <a:solidFill>
                <a:srgbClr val="0070C0"/>
              </a:solidFill>
              <a:effectLst>
                <a:outerShdw blurRad="38100" dist="38100" dir="2700000" algn="tl">
                  <a:srgbClr val="000000">
                    <a:alpha val="43137"/>
                  </a:srgbClr>
                </a:outerShdw>
              </a:effectLst>
            </a:endParaRPr>
          </a:p>
        </p:txBody>
      </p:sp>
      <p:sp>
        <p:nvSpPr>
          <p:cNvPr id="14339" name="Content Placeholder 2"/>
          <p:cNvSpPr>
            <a:spLocks noGrp="1"/>
          </p:cNvSpPr>
          <p:nvPr>
            <p:ph idx="1"/>
          </p:nvPr>
        </p:nvSpPr>
        <p:spPr>
          <a:xfrm>
            <a:off x="1187450" y="1600200"/>
            <a:ext cx="7499350" cy="4525963"/>
          </a:xfrm>
        </p:spPr>
        <p:txBody>
          <a:bodyPr/>
          <a:lstStyle/>
          <a:p>
            <a:r>
              <a:rPr lang="en-US" sz="2000" dirty="0" smtClean="0"/>
              <a:t>“</a:t>
            </a:r>
            <a:r>
              <a:rPr lang="en-US" sz="2000" dirty="0" err="1" smtClean="0"/>
              <a:t>Život</a:t>
            </a:r>
            <a:r>
              <a:rPr lang="en-US" sz="2000" dirty="0" smtClean="0"/>
              <a:t> je </a:t>
            </a:r>
            <a:r>
              <a:rPr lang="en-US" sz="2000" dirty="0" err="1" smtClean="0"/>
              <a:t>lep</a:t>
            </a:r>
            <a:r>
              <a:rPr lang="en-US" sz="2000" dirty="0" smtClean="0"/>
              <a:t>”, primer </a:t>
            </a:r>
            <a:r>
              <a:rPr lang="en-US" sz="2000" dirty="0" err="1" smtClean="0"/>
              <a:t>iz</a:t>
            </a:r>
            <a:r>
              <a:rPr lang="en-US" sz="2000" dirty="0" smtClean="0"/>
              <a:t> </a:t>
            </a:r>
            <a:r>
              <a:rPr lang="en-US" sz="2000" dirty="0" err="1" smtClean="0"/>
              <a:t>matematike</a:t>
            </a:r>
            <a:endParaRPr lang="en-US" sz="2000" dirty="0" smtClean="0"/>
          </a:p>
          <a:p>
            <a:r>
              <a:rPr lang="vi-VN" sz="2000" i="1" dirty="0" smtClean="0"/>
              <a:t>“Poremećen odnos androgena i estrogena, koji je karakterističan za pripadnike određenog pola, stvara predispozicije za </a:t>
            </a:r>
            <a:r>
              <a:rPr lang="vi-VN" sz="2000" i="1" dirty="0" smtClean="0">
                <a:solidFill>
                  <a:srgbClr val="FF0000"/>
                </a:solidFill>
              </a:rPr>
              <a:t>odstupanje od seksualnog ponašanja koje je normalno</a:t>
            </a:r>
            <a:r>
              <a:rPr lang="vi-VN" sz="2000" i="1" dirty="0" smtClean="0"/>
              <a:t> za pripadnike jednog, odnosno drugog pola (homoseksualno umesto heteroseksualnog)”</a:t>
            </a:r>
            <a:r>
              <a:rPr lang="sr-Latn-CS" sz="2000" i="1" dirty="0" smtClean="0"/>
              <a:t> (Psihologija za 2. razred)</a:t>
            </a:r>
          </a:p>
          <a:p>
            <a:r>
              <a:rPr lang="pl-PL" sz="2000" dirty="0" smtClean="0"/>
              <a:t>“</a:t>
            </a:r>
            <a:r>
              <a:rPr lang="pl-PL" sz="2000" i="1" dirty="0" smtClean="0"/>
              <a:t>…objekat seksualnog nagona je po pravilu jedinka suprotnog pola” (</a:t>
            </a:r>
            <a:r>
              <a:rPr lang="sr-Latn-CS" sz="2000" i="1" dirty="0" smtClean="0"/>
              <a:t>Psihologija za 2. razred)</a:t>
            </a:r>
          </a:p>
          <a:p>
            <a:r>
              <a:rPr lang="sr-Latn-CS" sz="2000" dirty="0" smtClean="0"/>
              <a:t>Posebni udžbenici za decu sa smetnjama u razvoju?</a:t>
            </a:r>
          </a:p>
          <a:p>
            <a:endParaRPr lang="sr-Latn-CS" sz="2000" dirty="0" smtClean="0"/>
          </a:p>
          <a:p>
            <a:endParaRPr lang="en-US" sz="2000" dirty="0" smtClean="0"/>
          </a:p>
          <a:p>
            <a:endParaRPr lang="en-US" sz="2000" dirty="0" smtClean="0"/>
          </a:p>
          <a:p>
            <a:endParaRPr lang="en-US" sz="2000"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413792"/>
            <a:ext cx="7499176" cy="1143000"/>
          </a:xfrm>
        </p:spPr>
        <p:txBody>
          <a:bodyPr/>
          <a:lstStyle/>
          <a:p>
            <a:r>
              <a:rPr lang="en-GB" sz="4000" b="1" dirty="0" smtClean="0">
                <a:solidFill>
                  <a:srgbClr val="FF0000"/>
                </a:solidFill>
                <a:effectLst>
                  <a:outerShdw blurRad="38100" dist="38100" dir="2700000" algn="tl">
                    <a:srgbClr val="000000">
                      <a:alpha val="43137"/>
                    </a:srgbClr>
                  </a:outerShdw>
                </a:effectLst>
              </a:rPr>
              <a:t>DISSIDENT HOMESCHOOLING – OHIO (SAD)</a:t>
            </a:r>
            <a:endParaRPr lang="en-GB" sz="4000" b="1" dirty="0">
              <a:solidFill>
                <a:srgbClr val="FF0000"/>
              </a:solidFill>
              <a:effectLst>
                <a:outerShdw blurRad="38100" dist="38100" dir="2700000" algn="tl">
                  <a:srgbClr val="000000">
                    <a:alpha val="43137"/>
                  </a:srgbClr>
                </a:outerShdw>
              </a:effectLst>
            </a:endParaRPr>
          </a:p>
        </p:txBody>
      </p:sp>
      <p:pic>
        <p:nvPicPr>
          <p:cNvPr id="3" name="Ohio homeschool under investigation for white supremacist curriculum.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767858" y="2708920"/>
            <a:ext cx="7376142" cy="4149080"/>
          </a:xfrm>
          <a:prstGeom prst="rect">
            <a:avLst/>
          </a:prstGeom>
        </p:spPr>
      </p:pic>
    </p:spTree>
    <p:extLst>
      <p:ext uri="{BB962C8B-B14F-4D97-AF65-F5344CB8AC3E}">
        <p14:creationId xmlns:p14="http://schemas.microsoft.com/office/powerpoint/2010/main" val="8629624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fullScrn="1">
              <p:cMediaNode vol="80000">
                <p:cTn id="7" fill="hold" display="0">
                  <p:stCondLst>
                    <p:cond delay="indefinite"/>
                  </p:stCondLst>
                </p:cTn>
                <p:tgtEl>
                  <p:spTgt spid="3"/>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50" y="269875"/>
            <a:ext cx="7467600" cy="1143000"/>
          </a:xfrm>
        </p:spPr>
        <p:txBody>
          <a:bodyPr/>
          <a:lstStyle/>
          <a:p>
            <a:pPr>
              <a:defRPr/>
            </a:pPr>
            <a:r>
              <a:rPr lang="sr-Latn-RS" b="1" dirty="0" smtClean="0">
                <a:solidFill>
                  <a:srgbClr val="FF0000"/>
                </a:solidFill>
                <a:effectLst>
                  <a:outerShdw blurRad="38100" dist="38100" dir="2700000" algn="tl">
                    <a:srgbClr val="000000">
                      <a:alpha val="43137"/>
                    </a:srgbClr>
                  </a:outerShdw>
                </a:effectLst>
              </a:rPr>
              <a:t>DRUŠTVENO SENZITIVAN JEZIK</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43608" y="2017712"/>
            <a:ext cx="7911480" cy="4651647"/>
          </a:xfrm>
          <a:extLst/>
        </p:spPr>
        <p:txBody>
          <a:bodyPr/>
          <a:lstStyle/>
          <a:p>
            <a:pPr>
              <a:defRPr/>
            </a:pPr>
            <a:r>
              <a:rPr lang="en-US" sz="2400" strike="sngStrike" dirty="0" smtClean="0"/>
              <a:t>D</a:t>
            </a:r>
            <a:r>
              <a:rPr lang="sr-Latn-RS" sz="2400" strike="sngStrike" dirty="0" smtClean="0"/>
              <a:t>eca sa posebnim potrebama</a:t>
            </a:r>
            <a:endParaRPr lang="sr-Latn-RS" sz="2400" dirty="0" smtClean="0"/>
          </a:p>
          <a:p>
            <a:pPr>
              <a:defRPr/>
            </a:pPr>
            <a:r>
              <a:rPr lang="sr-Latn-RS" sz="2400" strike="sngStrike" dirty="0" smtClean="0"/>
              <a:t>Autistično dete</a:t>
            </a:r>
          </a:p>
          <a:p>
            <a:pPr>
              <a:defRPr/>
            </a:pPr>
            <a:r>
              <a:rPr lang="sr-Latn-RS" sz="2400" strike="sngStrike" dirty="0" smtClean="0"/>
              <a:t>Inkluzivno dete</a:t>
            </a:r>
          </a:p>
          <a:p>
            <a:pPr>
              <a:defRPr/>
            </a:pPr>
            <a:r>
              <a:rPr lang="en-US" sz="2400" strike="sngStrike" dirty="0" smtClean="0"/>
              <a:t>D</a:t>
            </a:r>
            <a:r>
              <a:rPr lang="sr-Latn-RS" sz="2400" strike="sngStrike" dirty="0" smtClean="0"/>
              <a:t>ete sa mentalnom retardacijom</a:t>
            </a:r>
          </a:p>
          <a:p>
            <a:pPr>
              <a:defRPr/>
            </a:pPr>
            <a:r>
              <a:rPr lang="en-US" sz="2400" strike="sngStrike" dirty="0" smtClean="0"/>
              <a:t>M</a:t>
            </a:r>
            <a:r>
              <a:rPr lang="sr-Latn-RS" sz="2400" strike="sngStrike" dirty="0" smtClean="0"/>
              <a:t>entalno oboleli</a:t>
            </a:r>
          </a:p>
          <a:p>
            <a:pPr>
              <a:defRPr/>
            </a:pPr>
            <a:r>
              <a:rPr lang="en-US" sz="2400" strike="sngStrike" dirty="0" smtClean="0"/>
              <a:t>M</a:t>
            </a:r>
            <a:r>
              <a:rPr lang="sr-Latn-RS" sz="2400" strike="sngStrike" dirty="0" smtClean="0"/>
              <a:t>ladi sa poremećajima ponašanja</a:t>
            </a:r>
          </a:p>
          <a:p>
            <a:pPr>
              <a:defRPr/>
            </a:pPr>
            <a:r>
              <a:rPr lang="sr-Latn-RS" sz="2400" strike="sngStrike" dirty="0" smtClean="0"/>
              <a:t>Socijalni slučaj</a:t>
            </a:r>
          </a:p>
          <a:p>
            <a:pPr>
              <a:defRPr/>
            </a:pPr>
            <a:r>
              <a:rPr lang="sr-Latn-RS" sz="2400" dirty="0" smtClean="0"/>
              <a:t>Rodno senzitivan jezik (profesor-ica, socijalni radnik-ca, sociolog-sociološkinja...)</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endParaRPr lang="sr-Latn-RS" smtClean="0"/>
          </a:p>
        </p:txBody>
      </p:sp>
      <p:pic>
        <p:nvPicPr>
          <p:cNvPr id="1638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314325"/>
            <a:ext cx="9112250" cy="5130800"/>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888"/>
            <a:ext cx="8964613" cy="6337300"/>
          </a:xfrm>
          <a:solidFill>
            <a:schemeClr val="accent1">
              <a:alpha val="81000"/>
            </a:schemeClr>
          </a:solidFill>
        </p:spPr>
        <p:txBody>
          <a:bodyPr/>
          <a:lstStyle/>
          <a:p>
            <a:pPr algn="just">
              <a:defRPr/>
            </a:pPr>
            <a:r>
              <a:rPr lang="vi-VN" sz="2000" dirty="0" smtClean="0"/>
              <a:t>Takođe, prema saznanjima našeg lista, vanrednu stručnu komisiju ZUOV-a, čiji je zadatak bio da utvrdi da li ima ideološki obojenih interpretacija u đačkim lekcijama iz odobrenih udžbenika biologije, činili su psiholozi i sociolozi. Nije prvi put da se preispituju sadržaji udžbenika, pa ni da se ispravljaju, ali </a:t>
            </a:r>
            <a:r>
              <a:rPr lang="vi-VN" sz="2000" b="1" dirty="0" smtClean="0">
                <a:solidFill>
                  <a:srgbClr val="FF0000"/>
                </a:solidFill>
              </a:rPr>
              <a:t>presedan u dosadašnjoj praksi jeste da u komisiji koja preispituje valjanost navoda u udžbenicima biologije – nema biologa.</a:t>
            </a:r>
          </a:p>
          <a:p>
            <a:pPr algn="just">
              <a:defRPr/>
            </a:pPr>
            <a:r>
              <a:rPr lang="vi-VN" sz="2000" b="1" dirty="0" smtClean="0">
                <a:solidFill>
                  <a:srgbClr val="FF0000"/>
                </a:solidFill>
              </a:rPr>
              <a:t>Stručnjaci psihologije i sociologije ukazali su i da je iz jednog od udžbenika koji će se menjati potrebno izbaciti domaći zadatak koji đake upućuje na sajt kojim se promoviše LGBT manjina.</a:t>
            </a:r>
          </a:p>
          <a:p>
            <a:pPr algn="just">
              <a:defRPr/>
            </a:pPr>
            <a:r>
              <a:rPr lang="vi-VN" sz="2000" dirty="0" smtClean="0"/>
              <a:t>Sad valja podsetiti da je na </a:t>
            </a:r>
            <a:r>
              <a:rPr lang="vi-VN" sz="2000" b="1" dirty="0" smtClean="0">
                <a:solidFill>
                  <a:srgbClr val="FF0000"/>
                </a:solidFill>
              </a:rPr>
              <a:t>vanrednom zasedanju NPS-a </a:t>
            </a:r>
            <a:r>
              <a:rPr lang="vi-VN" sz="2000" b="1" u="sng" dirty="0" smtClean="0">
                <a:solidFill>
                  <a:srgbClr val="002060"/>
                </a:solidFill>
              </a:rPr>
              <a:t>kompletna akademska biološka zajednica jednoglasno zauzela stav da programi nastave i učenja biologije za osmi razred jesu utemeljeni u nauci u kojoj se ukrštaju činjenice, a ne interpretacije</a:t>
            </a:r>
            <a:r>
              <a:rPr lang="vi-VN" sz="2000" dirty="0" smtClean="0"/>
              <a:t>, ali se savet tu nije zaustavio. Svoje stručno mišljenje </a:t>
            </a:r>
            <a:r>
              <a:rPr lang="vi-VN" sz="2000" b="1" dirty="0" smtClean="0">
                <a:solidFill>
                  <a:srgbClr val="FF0000"/>
                </a:solidFill>
              </a:rPr>
              <a:t>NPS je dopunio delom, od kog se biolozi izričito ograđuju, a kojim se ističe da se u interpretaciji mora voditi računa da đaci osmog razreda nemaju nužna predznanja iz psihologije i sociologije, što su predmeti koji se izučavaju u srednjoj školi. Upravo se na to osvrnuo i ministar prosvete Branko Ružić, govoreći juče na sednici skupštinskog Odbora za obrazovanje.</a:t>
            </a:r>
          </a:p>
          <a:p>
            <a:pPr marL="0" indent="0" algn="just">
              <a:buFontTx/>
              <a:buNone/>
              <a:defRPr/>
            </a:pPr>
            <a:endParaRPr lang="sr-Latn-RS" sz="2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sr-Latn-RS" smtClean="0"/>
              <a:t>Milorad Antić, čelnik foruma srednjih stručnih škola</a:t>
            </a:r>
          </a:p>
        </p:txBody>
      </p:sp>
      <p:sp>
        <p:nvSpPr>
          <p:cNvPr id="18435" name="Content Placeholder 2"/>
          <p:cNvSpPr>
            <a:spLocks noGrp="1"/>
          </p:cNvSpPr>
          <p:nvPr>
            <p:ph idx="1"/>
          </p:nvPr>
        </p:nvSpPr>
        <p:spPr>
          <a:xfrm>
            <a:off x="1116013" y="1600200"/>
            <a:ext cx="7570787" cy="4525963"/>
          </a:xfrm>
        </p:spPr>
        <p:txBody>
          <a:bodyPr/>
          <a:lstStyle/>
          <a:p>
            <a:pPr algn="just"/>
            <a:r>
              <a:rPr lang="sr-Latn-RS" sz="2000" smtClean="0"/>
              <a:t>Uveli su nam inkluziju 2008. godine na Soroševu ideju i inicijativu Tinde Kovač, pa smo poslednjih godina u velikom problemu. Evropa je svojevremeno ukinula specijalne škole i </a:t>
            </a:r>
            <a:r>
              <a:rPr lang="sr-Latn-RS" sz="2000" b="1" smtClean="0">
                <a:solidFill>
                  <a:srgbClr val="FF0000"/>
                </a:solidFill>
              </a:rPr>
              <a:t>blago retardiranu decu </a:t>
            </a:r>
            <a:r>
              <a:rPr lang="sr-Latn-RS" sz="2000" smtClean="0"/>
              <a:t>uputila u obične razrede i kad su shvatili šta su uradili, ukinuli su je, a mi eksperimentišemo već 13 godina. </a:t>
            </a:r>
            <a:r>
              <a:rPr lang="sr-Latn-RS" sz="2000" b="1" smtClean="0">
                <a:solidFill>
                  <a:srgbClr val="FF0000"/>
                </a:solidFill>
              </a:rPr>
              <a:t>Vi tako uništavate sposobnu decu</a:t>
            </a:r>
            <a:r>
              <a:rPr lang="sr-Latn-RS" sz="2000" smtClean="0"/>
              <a:t>, uskraćujete im svoje vreme jer se bavite decom koja ne znaju da pišu, koja ustaju na deset minuta i šetaju, viču, svaki čas pitaju nastavnika kako je i šta radi. </a:t>
            </a:r>
            <a:r>
              <a:rPr lang="sr-Latn-RS" sz="2000" b="1" smtClean="0">
                <a:solidFill>
                  <a:srgbClr val="FF0000"/>
                </a:solidFill>
              </a:rPr>
              <a:t>O kakvoj socijalizaciji takve dece mi pričamo, kao prihvatiće ih društvu</a:t>
            </a:r>
            <a:r>
              <a:rPr lang="sr-Latn-RS" sz="2000" smtClean="0"/>
              <a:t>? I kako nastavnik da radi u tom odeljenju dok im se ostala deca podsmevaju? </a:t>
            </a:r>
            <a:r>
              <a:rPr lang="sr-Latn-RS" sz="2000" b="1" smtClean="0">
                <a:solidFill>
                  <a:srgbClr val="FF0000"/>
                </a:solidFill>
              </a:rPr>
              <a:t>Njih je sve više poslednjih godina i sad već ne znamo šta da radimo sa takvom decom</a:t>
            </a:r>
            <a:r>
              <a:rPr lang="sr-Latn-RS" sz="2000" smtClean="0"/>
              <a:t>. To je potpuno </a:t>
            </a:r>
            <a:r>
              <a:rPr lang="sr-Latn-RS" sz="2000" b="1" smtClean="0">
                <a:solidFill>
                  <a:srgbClr val="FF0000"/>
                </a:solidFill>
              </a:rPr>
              <a:t>ponižavanje prosvetnih radnika </a:t>
            </a:r>
            <a:r>
              <a:rPr lang="sr-Latn-RS" sz="2000" smtClean="0"/>
              <a:t>i tome se ne vidi kraj.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013" y="274638"/>
            <a:ext cx="7570787" cy="1143000"/>
          </a:xfrm>
        </p:spPr>
        <p:txBody>
          <a:bodyPr/>
          <a:lstStyle/>
          <a:p>
            <a:r>
              <a:rPr lang="sr-Latn-RS" sz="2800" b="1" smtClean="0">
                <a:solidFill>
                  <a:srgbClr val="0070C0"/>
                </a:solidFill>
                <a:effectLst>
                  <a:outerShdw blurRad="38100" dist="38100" dir="2700000" algn="tl">
                    <a:srgbClr val="C0C0C0"/>
                  </a:outerShdw>
                </a:effectLst>
              </a:rPr>
              <a:t>Povelja Saveta Evrope o obrazovanju za demokratsko građanstvo i obrazovanju za ljudska prava</a:t>
            </a:r>
            <a:endParaRPr lang="en-US" sz="2800" b="1" smtClean="0">
              <a:solidFill>
                <a:srgbClr val="0070C0"/>
              </a:solidFill>
              <a:effectLst>
                <a:outerShdw blurRad="38100" dist="38100" dir="2700000" algn="tl">
                  <a:srgbClr val="C0C0C0"/>
                </a:outerShdw>
              </a:effectLst>
            </a:endParaRPr>
          </a:p>
        </p:txBody>
      </p:sp>
      <p:sp>
        <p:nvSpPr>
          <p:cNvPr id="19459" name="Content Placeholder 2"/>
          <p:cNvSpPr>
            <a:spLocks noGrp="1"/>
          </p:cNvSpPr>
          <p:nvPr>
            <p:ph idx="1"/>
          </p:nvPr>
        </p:nvSpPr>
        <p:spPr>
          <a:xfrm>
            <a:off x="1331913" y="1600200"/>
            <a:ext cx="7354887" cy="4525963"/>
          </a:xfrm>
        </p:spPr>
        <p:txBody>
          <a:bodyPr/>
          <a:lstStyle/>
          <a:p>
            <a:pPr algn="just"/>
            <a:r>
              <a:rPr lang="vi-VN" sz="1700" dirty="0" smtClean="0"/>
              <a:t>Prakse i aktivnosti predavanja i učenja treba da prate i unapređuju demokratske vrednosti i principe ljudskih prava, a posebno upravljanje obrazovnim ustanovama, </a:t>
            </a:r>
            <a:r>
              <a:rPr lang="vi-VN" sz="1700" dirty="0" smtClean="0">
                <a:solidFill>
                  <a:srgbClr val="FF0000"/>
                </a:solidFill>
              </a:rPr>
              <a:t>uključujući da u školama treba da se unapređuje vrednosti ljudskih prava i da se podstiče jačanje i aktivno učešće učenika, nastavnog osoblja i aktera, uključujući i roditelje</a:t>
            </a:r>
            <a:r>
              <a:rPr lang="vi-VN" sz="1700" dirty="0" smtClean="0"/>
              <a:t>. </a:t>
            </a:r>
          </a:p>
          <a:p>
            <a:pPr algn="just"/>
            <a:r>
              <a:rPr lang="vi-VN" sz="1700" dirty="0" smtClean="0"/>
              <a:t>Važan element celokupnog obrazovanja za demokratsko građanstvo i obrazovanja iz oblasti ljudskih prava </a:t>
            </a:r>
            <a:r>
              <a:rPr lang="vi-VN" sz="1700" dirty="0" smtClean="0">
                <a:solidFill>
                  <a:srgbClr val="FF0000"/>
                </a:solidFill>
              </a:rPr>
              <a:t>je unapređivanje socijalne kohezije i međukulturalnog dijaloga i poštovanje raznolikosti i jednakosti, uključujući jednakost polova. U tu svrhu je važno razviti znanje, lične i društvene veštine i razumevanje, koji smanjuju konflikte, razvijaju poštovanje i razumevanje razlika između verskih i etničkih grupa, grade međusobno poštovanje prema ljudskom dostojanstvu i zajedničkim vrednostima, pospešuju dijalog i unapređuju nenasilje u rešavanju problema i sporova. </a:t>
            </a:r>
          </a:p>
          <a:p>
            <a:pPr algn="just"/>
            <a:r>
              <a:rPr lang="vi-VN" sz="1700" dirty="0" smtClean="0"/>
              <a:t>Jedan od osnovnih ciljeva obrazovanja za demokratsko građanstvo i obrazovanja iz oblasti ljudskih prava je </a:t>
            </a:r>
            <a:r>
              <a:rPr lang="vi-VN" sz="1700" dirty="0" smtClean="0">
                <a:solidFill>
                  <a:srgbClr val="FF0000"/>
                </a:solidFill>
              </a:rPr>
              <a:t>ne samo opremanje učenika znanjem, razumevanjem i veštinama, već i jačanje njihove spremnosti da u društvu preduzimaju mere za odbranu i unapređivanje ljudskih prava, demokratije i vladavine prava.</a:t>
            </a:r>
            <a:endParaRPr lang="en-US" sz="1700" dirty="0" smtClean="0">
              <a:solidFill>
                <a:srgbClr val="FF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sr-Latn-RS" sz="3600" smtClean="0"/>
              <a:t>Dr Slobodan R. Martinović,</a:t>
            </a:r>
            <a:br>
              <a:rPr lang="sr-Latn-RS" sz="3600" smtClean="0"/>
            </a:br>
            <a:r>
              <a:rPr lang="sr-Latn-RS" sz="3600" smtClean="0"/>
              <a:t>dipl. pravnik i dipl. defektolog-oligofrenolog, Lazarevac</a:t>
            </a:r>
          </a:p>
        </p:txBody>
      </p:sp>
      <p:sp>
        <p:nvSpPr>
          <p:cNvPr id="20483" name="Content Placeholder 2"/>
          <p:cNvSpPr>
            <a:spLocks noGrp="1"/>
          </p:cNvSpPr>
          <p:nvPr>
            <p:ph idx="1"/>
          </p:nvPr>
        </p:nvSpPr>
        <p:spPr>
          <a:xfrm>
            <a:off x="1187450" y="1927225"/>
            <a:ext cx="7499350" cy="4525963"/>
          </a:xfrm>
        </p:spPr>
        <p:txBody>
          <a:bodyPr/>
          <a:lstStyle/>
          <a:p>
            <a:pPr algn="just"/>
            <a:r>
              <a:rPr lang="sr-Latn-RS" sz="2000" u="sng" dirty="0" smtClean="0">
                <a:solidFill>
                  <a:srgbClr val="002060"/>
                </a:solidFill>
              </a:rPr>
              <a:t>Umesto da sa decom sa smetnjama u razvoju rade stručnjaci koji su se posebno za to obrazovali</a:t>
            </a:r>
            <a:r>
              <a:rPr lang="sr-Latn-RS" sz="2000" dirty="0" smtClean="0"/>
              <a:t>, rad sa njima obavljaju nastavnici, pedagozi i psiholozi, dakle stručnjaci koji su u toku svog školovanja tek uzgred čuli za decu sa smetnjama u razvoju i njihove probleme. </a:t>
            </a:r>
            <a:endParaRPr lang="en-US" sz="2000" dirty="0" smtClean="0"/>
          </a:p>
          <a:p>
            <a:pPr algn="just"/>
            <a:r>
              <a:rPr lang="sr-Latn-RS" sz="2000" dirty="0" smtClean="0"/>
              <a:t>Ne znam na osnovu čega je neko zaključio da će deca sa smetnjama u razvoju biti srećnija i uspešnija </a:t>
            </a:r>
            <a:r>
              <a:rPr lang="sr-Latn-RS" sz="2000" b="1" dirty="0" smtClean="0">
                <a:solidFill>
                  <a:srgbClr val="FF0000"/>
                </a:solidFill>
              </a:rPr>
              <a:t>u okruženju koje se od njih potpuno razlikuje i koje je od njih, po pravilu, </a:t>
            </a:r>
            <a:r>
              <a:rPr lang="sr-Latn-RS" sz="2800" b="1" u="sng" dirty="0" smtClean="0">
                <a:solidFill>
                  <a:srgbClr val="002060"/>
                </a:solidFill>
              </a:rPr>
              <a:t>u svakom pogledu superiornije</a:t>
            </a:r>
            <a:r>
              <a:rPr lang="sr-Latn-RS" sz="2000" b="1" dirty="0" smtClean="0">
                <a:solidFill>
                  <a:srgbClr val="FF0000"/>
                </a:solidFill>
              </a:rPr>
              <a:t>.</a:t>
            </a:r>
          </a:p>
          <a:p>
            <a:pPr algn="just"/>
            <a:r>
              <a:rPr lang="sr-Latn-RS" sz="2000" dirty="0" smtClean="0"/>
              <a:t>S prethodno rečenim u vezi jeste posebno </a:t>
            </a:r>
            <a:r>
              <a:rPr lang="sr-Latn-RS" sz="2000" b="1" dirty="0" smtClean="0">
                <a:solidFill>
                  <a:srgbClr val="FF0000"/>
                </a:solidFill>
              </a:rPr>
              <a:t>položaj dece ometene u mentalnom razvoju, dece sa mentalnom retardacijom. </a:t>
            </a:r>
            <a:endParaRPr lang="en-US" sz="2000" b="1" dirty="0" smtClean="0">
              <a:solidFill>
                <a:srgbClr val="FF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1913" y="803275"/>
            <a:ext cx="7354887" cy="5865813"/>
          </a:xfrm>
        </p:spPr>
        <p:txBody>
          <a:bodyPr/>
          <a:lstStyle/>
          <a:p>
            <a:pPr marL="0" indent="0" algn="just">
              <a:buFontTx/>
              <a:buNone/>
              <a:defRPr/>
            </a:pPr>
            <a:r>
              <a:rPr lang="vi-VN" sz="2000" dirty="0" smtClean="0"/>
              <a:t>Radi se o tome da tu </a:t>
            </a:r>
            <a:r>
              <a:rPr lang="vi-VN" sz="2000" b="1" dirty="0" smtClean="0">
                <a:solidFill>
                  <a:srgbClr val="FF0000"/>
                </a:solidFill>
              </a:rPr>
              <a:t>decu s posebnim potrebama</a:t>
            </a:r>
            <a:r>
              <a:rPr lang="vi-VN" sz="2000" dirty="0" smtClean="0"/>
              <a:t>, koja imaju </a:t>
            </a:r>
            <a:r>
              <a:rPr lang="vi-VN" sz="2000" b="1" dirty="0" smtClean="0">
                <a:solidFill>
                  <a:srgbClr val="FF0000"/>
                </a:solidFill>
              </a:rPr>
              <a:t>oštećen intelekt</a:t>
            </a:r>
            <a:r>
              <a:rPr lang="vi-VN" sz="2000" dirty="0" smtClean="0"/>
              <a:t>, u regularnim školama nema ko da podučava na adekvatan način. </a:t>
            </a:r>
            <a:r>
              <a:rPr lang="vi-VN" sz="2000" u="sng" dirty="0" smtClean="0"/>
              <a:t>Obični predavači nisu stručni za njih</a:t>
            </a:r>
            <a:r>
              <a:rPr lang="vi-VN" sz="2000" dirty="0" smtClean="0"/>
              <a:t>. To je čitava priča, do koje niko nije ni došao. I to uvođenje takve dece može, ali samo ako naprave </a:t>
            </a:r>
            <a:r>
              <a:rPr lang="vi-VN" sz="2000" b="1" u="sng" dirty="0" smtClean="0">
                <a:solidFill>
                  <a:srgbClr val="002060"/>
                </a:solidFill>
              </a:rPr>
              <a:t>posebne razrede u skolama, gde će ih sabrati</a:t>
            </a:r>
            <a:r>
              <a:rPr lang="vi-VN" sz="2000" dirty="0" smtClean="0"/>
              <a:t> i gde će im se držati nastava koja je usklađena za njih. Sve drugo je prevara, eksperiment i lečenje kompleksa tih roditelja, jer misle da dobijaju ta deca nesto više što idu u regularne škole, a od toga nema ništa jer ta deca ne mogu da prate tu nastavu. Samo vidim šta i kako rade i umesto da uposle stručne ljude, </a:t>
            </a:r>
            <a:r>
              <a:rPr lang="vi-VN" sz="2000" b="1" dirty="0" smtClean="0">
                <a:solidFill>
                  <a:srgbClr val="FF0000"/>
                </a:solidFill>
              </a:rPr>
              <a:t>oni su tu decu uvalili nama </a:t>
            </a:r>
            <a:r>
              <a:rPr lang="vi-VN" sz="2000" dirty="0" smtClean="0"/>
              <a:t>koji ama baš ništa njima ni ne znamo da pokažemo. Dok se u isti mah </a:t>
            </a:r>
            <a:r>
              <a:rPr lang="vi-VN" sz="2800" b="1" dirty="0" smtClean="0">
                <a:solidFill>
                  <a:srgbClr val="002060"/>
                </a:solidFill>
                <a:effectLst>
                  <a:outerShdw blurRad="38100" dist="38100" dir="2700000" algn="tl">
                    <a:srgbClr val="000000">
                      <a:alpha val="43137"/>
                    </a:srgbClr>
                  </a:outerShdw>
                </a:effectLst>
              </a:rPr>
              <a:t>normalnoj</a:t>
            </a:r>
            <a:r>
              <a:rPr lang="vi-VN" sz="2000" b="1" dirty="0" smtClean="0">
                <a:solidFill>
                  <a:srgbClr val="002060"/>
                </a:solidFill>
                <a:effectLst>
                  <a:outerShdw blurRad="38100" dist="38100" dir="2700000" algn="tl">
                    <a:srgbClr val="000000">
                      <a:alpha val="43137"/>
                    </a:srgbClr>
                  </a:outerShdw>
                </a:effectLst>
              </a:rPr>
              <a:t> </a:t>
            </a:r>
            <a:r>
              <a:rPr lang="vi-VN" sz="2000" b="1" dirty="0" smtClean="0">
                <a:solidFill>
                  <a:srgbClr val="FF0000"/>
                </a:solidFill>
                <a:effectLst>
                  <a:outerShdw blurRad="38100" dist="38100" dir="2700000" algn="tl">
                    <a:srgbClr val="000000">
                      <a:alpha val="43137"/>
                    </a:srgbClr>
                  </a:outerShdw>
                </a:effectLst>
              </a:rPr>
              <a:t>deci oduzima pažnja</a:t>
            </a:r>
            <a:r>
              <a:rPr lang="vi-VN" sz="2000" dirty="0" smtClean="0"/>
              <a:t> i disciplina na času, jer tu takvu decu često i nije lako skrasiti, pogotovo kad im je dosadno na času, a dosadno im je upravo zato što </a:t>
            </a:r>
            <a:r>
              <a:rPr lang="vi-VN" sz="2000" b="1" dirty="0" smtClean="0">
                <a:solidFill>
                  <a:srgbClr val="FF0000"/>
                </a:solidFill>
              </a:rPr>
              <a:t>ne mogu da prate program koji je napravljen za decu sa zadovoljavajućim intelektom.</a:t>
            </a:r>
            <a:endParaRPr lang="sr-Latn-RS" sz="2000" b="1" dirty="0">
              <a:solidFill>
                <a:srgbClr val="FF0000"/>
              </a:solidFill>
            </a:endParaRPr>
          </a:p>
        </p:txBody>
      </p:sp>
      <p:sp>
        <p:nvSpPr>
          <p:cNvPr id="2" name="TextBox 1"/>
          <p:cNvSpPr txBox="1"/>
          <p:nvPr/>
        </p:nvSpPr>
        <p:spPr>
          <a:xfrm>
            <a:off x="1979613" y="260350"/>
            <a:ext cx="6696075" cy="400050"/>
          </a:xfrm>
          <a:prstGeom prst="rect">
            <a:avLst/>
          </a:prstGeom>
          <a:noFill/>
        </p:spPr>
        <p:txBody>
          <a:bodyPr>
            <a:spAutoFit/>
          </a:bodyPr>
          <a:lstStyle/>
          <a:p>
            <a:pPr algn="ctr">
              <a:defRPr/>
            </a:pPr>
            <a:r>
              <a:rPr lang="en-US" sz="2000" b="1" dirty="0" err="1">
                <a:solidFill>
                  <a:schemeClr val="accent6">
                    <a:lumMod val="50000"/>
                  </a:schemeClr>
                </a:solidFill>
              </a:rPr>
              <a:t>NASTAVNICA</a:t>
            </a:r>
            <a:r>
              <a:rPr lang="en-US" sz="2000" b="1" dirty="0">
                <a:solidFill>
                  <a:schemeClr val="accent6">
                    <a:lumMod val="50000"/>
                  </a:schemeClr>
                </a:solidFill>
              </a:rPr>
              <a:t> </a:t>
            </a:r>
            <a:r>
              <a:rPr lang="en-US" sz="2000" b="1" dirty="0" err="1">
                <a:solidFill>
                  <a:schemeClr val="accent6">
                    <a:lumMod val="50000"/>
                  </a:schemeClr>
                </a:solidFill>
              </a:rPr>
              <a:t>OSNOVNE</a:t>
            </a:r>
            <a:r>
              <a:rPr lang="en-US" sz="2000" b="1" dirty="0">
                <a:solidFill>
                  <a:schemeClr val="accent6">
                    <a:lumMod val="50000"/>
                  </a:schemeClr>
                </a:solidFill>
              </a:rPr>
              <a:t> </a:t>
            </a:r>
            <a:r>
              <a:rPr lang="sr-Latn-RS" sz="2000" b="1" dirty="0">
                <a:solidFill>
                  <a:schemeClr val="accent6">
                    <a:lumMod val="50000"/>
                  </a:schemeClr>
                </a:solidFill>
              </a:rPr>
              <a:t>ŠKOLE IZ BEOGRADA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1547813" y="260350"/>
            <a:ext cx="7354887" cy="4525963"/>
          </a:xfrm>
        </p:spPr>
        <p:txBody>
          <a:bodyPr/>
          <a:lstStyle/>
          <a:p>
            <a:pPr indent="0" algn="just" eaLnBrk="1" hangingPunct="1">
              <a:buFontTx/>
              <a:buNone/>
            </a:pPr>
            <a:r>
              <a:rPr lang="en-US" smtClean="0"/>
              <a:t>Kada su došli da vode komuniste, nisam se oglasio, pošto nisam bio komunista. Kada su došli da vode Jevreje, nisam se usprotivio, jer nisam bio Jevrejin. Na red su došli sindikalci, pa katolici. Ja sam ćutao, pošto sam bio protestant. Zatim su došli po mene i više nikog nije bilo ko bi se mogao usprotiviti.</a:t>
            </a:r>
          </a:p>
        </p:txBody>
      </p:sp>
      <p:sp>
        <p:nvSpPr>
          <p:cNvPr id="5" name="TextBox 4"/>
          <p:cNvSpPr txBox="1"/>
          <p:nvPr/>
        </p:nvSpPr>
        <p:spPr>
          <a:xfrm>
            <a:off x="1763713" y="4868863"/>
            <a:ext cx="7056437" cy="1570037"/>
          </a:xfrm>
          <a:prstGeom prst="rect">
            <a:avLst/>
          </a:prstGeom>
          <a:noFill/>
        </p:spPr>
        <p:txBody>
          <a:bodyPr>
            <a:spAutoFit/>
          </a:bodyPr>
          <a:lstStyle/>
          <a:p>
            <a:pPr algn="ctr">
              <a:defRPr/>
            </a:pPr>
            <a:r>
              <a:rPr lang="sr-Latn-RS" sz="3200" b="1" dirty="0">
                <a:solidFill>
                  <a:srgbClr val="FF0000"/>
                </a:solidFill>
                <a:effectLst>
                  <a:outerShdw blurRad="38100" dist="38100" dir="2700000" algn="tl">
                    <a:srgbClr val="000000">
                      <a:alpha val="43137"/>
                    </a:srgbClr>
                  </a:outerShdw>
                </a:effectLst>
              </a:rPr>
              <a:t>SVE ŠTO JE POTREBNO DA ZLO POBEDI, JESTE DA DOBRI LJUDI NE ČINE NIŠTA</a:t>
            </a:r>
            <a:endParaRPr lang="en-US" sz="32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202</TotalTime>
  <Words>1215</Words>
  <Application>Microsoft Office PowerPoint</Application>
  <PresentationFormat>On-screen Show (4:3)</PresentationFormat>
  <Paragraphs>64</Paragraphs>
  <Slides>20</Slides>
  <Notes>0</Notes>
  <HiddenSlides>0</HiddenSlides>
  <MMClips>1</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Diseño predeterminado</vt:lpstr>
      <vt:lpstr>PowerPoint Presentation</vt:lpstr>
      <vt:lpstr>TOLERANCIJA, RAZLIČITOST, DISKRIMINACIJA</vt:lpstr>
      <vt:lpstr>BITI TOLERANTAN...</vt:lpstr>
      <vt:lpstr>ARGUMENTI TOLERANCIJE</vt:lpstr>
      <vt:lpstr>POŠTOVATI PRAVA, ALI DOKLE?</vt:lpstr>
      <vt:lpstr>PowerPoint Presentation</vt:lpstr>
      <vt:lpstr>PowerPoint Presentation</vt:lpstr>
      <vt:lpstr>PowerPoint Presentation</vt:lpstr>
      <vt:lpstr>PowerPoint Presentation</vt:lpstr>
      <vt:lpstr>UČENJE TOLERANCIJE</vt:lpstr>
      <vt:lpstr>Obrazovni sistem </vt:lpstr>
      <vt:lpstr>DISSIDENT HOMESCHOOLING – OHIO (SAD)</vt:lpstr>
      <vt:lpstr>DRUŠTVENO SENZITIVAN JEZIK</vt:lpstr>
      <vt:lpstr>PowerPoint Presentation</vt:lpstr>
      <vt:lpstr>PowerPoint Presentation</vt:lpstr>
      <vt:lpstr>Milorad Antić, čelnik foruma srednjih stručnih škola</vt:lpstr>
      <vt:lpstr>Povelja Saveta Evrope o obrazovanju za demokratsko građanstvo i obrazovanju za ljudska prava</vt:lpstr>
      <vt:lpstr>Dr Slobodan R. Martinović, dipl. pravnik i dipl. defektolog-oligofrenolog, Lazarevac</vt:lpstr>
      <vt:lpstr>PowerPoint Presentation</vt:lpstr>
      <vt:lpstr>PowerPoint Presentation</vt:lpstr>
    </vt:vector>
  </TitlesOfParts>
  <Company>Siracusa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Mariajose</dc:creator>
  <cp:lastModifiedBy>Ivana Mihić</cp:lastModifiedBy>
  <cp:revision>119</cp:revision>
  <dcterms:created xsi:type="dcterms:W3CDTF">2008-12-27T21:46:18Z</dcterms:created>
  <dcterms:modified xsi:type="dcterms:W3CDTF">2023-11-05T15:32:00Z</dcterms:modified>
</cp:coreProperties>
</file>