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8" r:id="rId3"/>
    <p:sldId id="385" r:id="rId4"/>
    <p:sldId id="256" r:id="rId5"/>
    <p:sldId id="263" r:id="rId6"/>
    <p:sldId id="298" r:id="rId7"/>
    <p:sldId id="275" r:id="rId8"/>
    <p:sldId id="308" r:id="rId9"/>
    <p:sldId id="309" r:id="rId10"/>
    <p:sldId id="310" r:id="rId11"/>
    <p:sldId id="312" r:id="rId12"/>
    <p:sldId id="257" r:id="rId13"/>
    <p:sldId id="347" r:id="rId14"/>
    <p:sldId id="265" r:id="rId15"/>
    <p:sldId id="278" r:id="rId16"/>
    <p:sldId id="315" r:id="rId17"/>
    <p:sldId id="358" r:id="rId18"/>
    <p:sldId id="373" r:id="rId19"/>
    <p:sldId id="314" r:id="rId20"/>
    <p:sldId id="375" r:id="rId21"/>
    <p:sldId id="374" r:id="rId22"/>
    <p:sldId id="292" r:id="rId23"/>
    <p:sldId id="280" r:id="rId24"/>
    <p:sldId id="376" r:id="rId25"/>
    <p:sldId id="299" r:id="rId26"/>
    <p:sldId id="377" r:id="rId27"/>
    <p:sldId id="302" r:id="rId28"/>
    <p:sldId id="378" r:id="rId29"/>
    <p:sldId id="281" r:id="rId30"/>
    <p:sldId id="381" r:id="rId31"/>
    <p:sldId id="383" r:id="rId32"/>
    <p:sldId id="277" r:id="rId33"/>
    <p:sldId id="379" r:id="rId34"/>
    <p:sldId id="291" r:id="rId35"/>
    <p:sldId id="331" r:id="rId36"/>
    <p:sldId id="301" r:id="rId37"/>
    <p:sldId id="365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9C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186D80-EFA1-4338-9F3A-5EF1D953D809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</dgm:pt>
    <dgm:pt modelId="{3E8DE3D6-25BE-491E-AA59-41344C6FBE85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sr-Latn-CS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ŠTA MISLIM?</a:t>
          </a:r>
        </a:p>
      </dgm:t>
    </dgm:pt>
    <dgm:pt modelId="{22555DE9-5114-46B8-95BB-C79046E62544}" type="parTrans" cxnId="{2AB3F0BB-098E-43F6-BEA8-2412D37B5928}">
      <dgm:prSet/>
      <dgm:spPr/>
      <dgm:t>
        <a:bodyPr/>
        <a:lstStyle/>
        <a:p>
          <a:endParaRPr lang="en-US"/>
        </a:p>
      </dgm:t>
    </dgm:pt>
    <dgm:pt modelId="{0BB8B3AF-F56F-43E0-8259-7DD9FD918183}" type="sibTrans" cxnId="{2AB3F0BB-098E-43F6-BEA8-2412D37B5928}">
      <dgm:prSet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B188EFE3-5D7D-434C-9397-FBCF580B31C1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sr-Latn-CS" altLang="en-US" b="1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sr-Latn-CS" altLang="en-US" b="1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sr-Latn-C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KAKO SE OSEĆAM?</a:t>
          </a:r>
        </a:p>
      </dgm:t>
    </dgm:pt>
    <dgm:pt modelId="{9EBBACA2-518F-457C-A2DF-5A88E46B36A5}" type="parTrans" cxnId="{CBD44CE4-BB4B-415F-A759-B092F02C85D1}">
      <dgm:prSet/>
      <dgm:spPr/>
      <dgm:t>
        <a:bodyPr/>
        <a:lstStyle/>
        <a:p>
          <a:endParaRPr lang="en-US"/>
        </a:p>
      </dgm:t>
    </dgm:pt>
    <dgm:pt modelId="{91A7308F-10F8-469A-B179-50506788749A}" type="sibTrans" cxnId="{CBD44CE4-BB4B-415F-A759-B092F02C85D1}">
      <dgm:prSet/>
      <dgm:spPr>
        <a:solidFill>
          <a:srgbClr val="1C9C5F"/>
        </a:solidFill>
      </dgm:spPr>
      <dgm:t>
        <a:bodyPr/>
        <a:lstStyle/>
        <a:p>
          <a:endParaRPr lang="en-US"/>
        </a:p>
      </dgm:t>
    </dgm:pt>
    <dgm:pt modelId="{9E45429A-F234-498E-9E68-AFA3C2CE97A8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sr-Latn-CS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KAKO SE PONAŠAM? </a:t>
          </a:r>
        </a:p>
      </dgm:t>
    </dgm:pt>
    <dgm:pt modelId="{FF39E42D-87AB-4286-BC27-5EFB0394B918}" type="parTrans" cxnId="{9FB2286D-3DA7-4DD0-B5CF-0F7F4C1C1EDF}">
      <dgm:prSet/>
      <dgm:spPr/>
      <dgm:t>
        <a:bodyPr/>
        <a:lstStyle/>
        <a:p>
          <a:endParaRPr lang="en-US"/>
        </a:p>
      </dgm:t>
    </dgm:pt>
    <dgm:pt modelId="{5A84D5ED-A1A6-4D52-9F08-62252C93977B}" type="sibTrans" cxnId="{9FB2286D-3DA7-4DD0-B5CF-0F7F4C1C1EDF}">
      <dgm:prSet/>
      <dgm:spPr>
        <a:solidFill>
          <a:srgbClr val="92D050"/>
        </a:solidFill>
      </dgm:spPr>
      <dgm:t>
        <a:bodyPr/>
        <a:lstStyle/>
        <a:p>
          <a:endParaRPr lang="en-US"/>
        </a:p>
      </dgm:t>
    </dgm:pt>
    <dgm:pt modelId="{4CC954AB-69DD-4D6C-AC66-7383E8857754}" type="pres">
      <dgm:prSet presAssocID="{05186D80-EFA1-4338-9F3A-5EF1D953D809}" presName="cycle" presStyleCnt="0">
        <dgm:presLayoutVars>
          <dgm:dir/>
          <dgm:resizeHandles val="exact"/>
        </dgm:presLayoutVars>
      </dgm:prSet>
      <dgm:spPr/>
    </dgm:pt>
    <dgm:pt modelId="{EDDDBAF6-E801-439C-B3E8-073608C59A3B}" type="pres">
      <dgm:prSet presAssocID="{3E8DE3D6-25BE-491E-AA59-41344C6FBE85}" presName="dummy" presStyleCnt="0"/>
      <dgm:spPr/>
    </dgm:pt>
    <dgm:pt modelId="{4D78A83E-0F3F-4DEB-8936-739CCE18B2F1}" type="pres">
      <dgm:prSet presAssocID="{3E8DE3D6-25BE-491E-AA59-41344C6FBE85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C0322-169C-44F0-9E33-CA9740F149BC}" type="pres">
      <dgm:prSet presAssocID="{0BB8B3AF-F56F-43E0-8259-7DD9FD918183}" presName="sibTrans" presStyleLbl="node1" presStyleIdx="0" presStyleCnt="3"/>
      <dgm:spPr/>
      <dgm:t>
        <a:bodyPr/>
        <a:lstStyle/>
        <a:p>
          <a:endParaRPr lang="en-US"/>
        </a:p>
      </dgm:t>
    </dgm:pt>
    <dgm:pt modelId="{3E57F491-3776-4C00-8EB0-33F29885FF75}" type="pres">
      <dgm:prSet presAssocID="{B188EFE3-5D7D-434C-9397-FBCF580B31C1}" presName="dummy" presStyleCnt="0"/>
      <dgm:spPr/>
    </dgm:pt>
    <dgm:pt modelId="{FDF200F5-BB49-4371-A7BC-C272E6085234}" type="pres">
      <dgm:prSet presAssocID="{B188EFE3-5D7D-434C-9397-FBCF580B31C1}" presName="node" presStyleLbl="revTx" presStyleIdx="1" presStyleCnt="3" custRadScaleRad="100284" custRadScaleInc="107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37D47C-1E0A-434E-969F-49DEC35AE885}" type="pres">
      <dgm:prSet presAssocID="{91A7308F-10F8-469A-B179-50506788749A}" presName="sibTrans" presStyleLbl="node1" presStyleIdx="1" presStyleCnt="3"/>
      <dgm:spPr/>
      <dgm:t>
        <a:bodyPr/>
        <a:lstStyle/>
        <a:p>
          <a:endParaRPr lang="en-US"/>
        </a:p>
      </dgm:t>
    </dgm:pt>
    <dgm:pt modelId="{12CFCA14-C78A-426A-8A13-41DE6477AD91}" type="pres">
      <dgm:prSet presAssocID="{9E45429A-F234-498E-9E68-AFA3C2CE97A8}" presName="dummy" presStyleCnt="0"/>
      <dgm:spPr/>
    </dgm:pt>
    <dgm:pt modelId="{7900A9F7-E0B7-478A-B9AA-57F2224460AD}" type="pres">
      <dgm:prSet presAssocID="{9E45429A-F234-498E-9E68-AFA3C2CE97A8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68824D-F26F-4719-955A-5DCD6030C806}" type="pres">
      <dgm:prSet presAssocID="{5A84D5ED-A1A6-4D52-9F08-62252C93977B}" presName="sibTrans" presStyleLbl="node1" presStyleIdx="2" presStyleCnt="3"/>
      <dgm:spPr/>
      <dgm:t>
        <a:bodyPr/>
        <a:lstStyle/>
        <a:p>
          <a:endParaRPr lang="en-US"/>
        </a:p>
      </dgm:t>
    </dgm:pt>
  </dgm:ptLst>
  <dgm:cxnLst>
    <dgm:cxn modelId="{2AB3F0BB-098E-43F6-BEA8-2412D37B5928}" srcId="{05186D80-EFA1-4338-9F3A-5EF1D953D809}" destId="{3E8DE3D6-25BE-491E-AA59-41344C6FBE85}" srcOrd="0" destOrd="0" parTransId="{22555DE9-5114-46B8-95BB-C79046E62544}" sibTransId="{0BB8B3AF-F56F-43E0-8259-7DD9FD918183}"/>
    <dgm:cxn modelId="{421F4979-20AB-448F-8A07-CEF08828A97A}" type="presOf" srcId="{91A7308F-10F8-469A-B179-50506788749A}" destId="{2437D47C-1E0A-434E-969F-49DEC35AE885}" srcOrd="0" destOrd="0" presId="urn:microsoft.com/office/officeart/2005/8/layout/cycle1"/>
    <dgm:cxn modelId="{64808C91-8830-4A67-BE90-D46B6B7BDF47}" type="presOf" srcId="{B188EFE3-5D7D-434C-9397-FBCF580B31C1}" destId="{FDF200F5-BB49-4371-A7BC-C272E6085234}" srcOrd="0" destOrd="0" presId="urn:microsoft.com/office/officeart/2005/8/layout/cycle1"/>
    <dgm:cxn modelId="{BFB8D210-507F-4CCE-A007-1709425065C4}" type="presOf" srcId="{3E8DE3D6-25BE-491E-AA59-41344C6FBE85}" destId="{4D78A83E-0F3F-4DEB-8936-739CCE18B2F1}" srcOrd="0" destOrd="0" presId="urn:microsoft.com/office/officeart/2005/8/layout/cycle1"/>
    <dgm:cxn modelId="{3B142706-027E-4E56-B251-18FBFB4C7FB0}" type="presOf" srcId="{5A84D5ED-A1A6-4D52-9F08-62252C93977B}" destId="{2268824D-F26F-4719-955A-5DCD6030C806}" srcOrd="0" destOrd="0" presId="urn:microsoft.com/office/officeart/2005/8/layout/cycle1"/>
    <dgm:cxn modelId="{E65549EE-02F4-4233-8D36-1AF7FD0C6DE1}" type="presOf" srcId="{0BB8B3AF-F56F-43E0-8259-7DD9FD918183}" destId="{7F9C0322-169C-44F0-9E33-CA9740F149BC}" srcOrd="0" destOrd="0" presId="urn:microsoft.com/office/officeart/2005/8/layout/cycle1"/>
    <dgm:cxn modelId="{55F8F366-59F4-4902-AA12-668711C4F0AA}" type="presOf" srcId="{05186D80-EFA1-4338-9F3A-5EF1D953D809}" destId="{4CC954AB-69DD-4D6C-AC66-7383E8857754}" srcOrd="0" destOrd="0" presId="urn:microsoft.com/office/officeart/2005/8/layout/cycle1"/>
    <dgm:cxn modelId="{CD6EB344-6BBD-4CCC-AA88-F5D98F6FF2A8}" type="presOf" srcId="{9E45429A-F234-498E-9E68-AFA3C2CE97A8}" destId="{7900A9F7-E0B7-478A-B9AA-57F2224460AD}" srcOrd="0" destOrd="0" presId="urn:microsoft.com/office/officeart/2005/8/layout/cycle1"/>
    <dgm:cxn modelId="{9FB2286D-3DA7-4DD0-B5CF-0F7F4C1C1EDF}" srcId="{05186D80-EFA1-4338-9F3A-5EF1D953D809}" destId="{9E45429A-F234-498E-9E68-AFA3C2CE97A8}" srcOrd="2" destOrd="0" parTransId="{FF39E42D-87AB-4286-BC27-5EFB0394B918}" sibTransId="{5A84D5ED-A1A6-4D52-9F08-62252C93977B}"/>
    <dgm:cxn modelId="{CBD44CE4-BB4B-415F-A759-B092F02C85D1}" srcId="{05186D80-EFA1-4338-9F3A-5EF1D953D809}" destId="{B188EFE3-5D7D-434C-9397-FBCF580B31C1}" srcOrd="1" destOrd="0" parTransId="{9EBBACA2-518F-457C-A2DF-5A88E46B36A5}" sibTransId="{91A7308F-10F8-469A-B179-50506788749A}"/>
    <dgm:cxn modelId="{82318D95-45AB-4BC5-841A-DC954D8D5005}" type="presParOf" srcId="{4CC954AB-69DD-4D6C-AC66-7383E8857754}" destId="{EDDDBAF6-E801-439C-B3E8-073608C59A3B}" srcOrd="0" destOrd="0" presId="urn:microsoft.com/office/officeart/2005/8/layout/cycle1"/>
    <dgm:cxn modelId="{22A9D595-9C37-4165-89DE-41D079362B4B}" type="presParOf" srcId="{4CC954AB-69DD-4D6C-AC66-7383E8857754}" destId="{4D78A83E-0F3F-4DEB-8936-739CCE18B2F1}" srcOrd="1" destOrd="0" presId="urn:microsoft.com/office/officeart/2005/8/layout/cycle1"/>
    <dgm:cxn modelId="{30BFC16D-27EB-4AA2-8C63-B08035BE806B}" type="presParOf" srcId="{4CC954AB-69DD-4D6C-AC66-7383E8857754}" destId="{7F9C0322-169C-44F0-9E33-CA9740F149BC}" srcOrd="2" destOrd="0" presId="urn:microsoft.com/office/officeart/2005/8/layout/cycle1"/>
    <dgm:cxn modelId="{03090D67-5CC0-40F6-9B47-ED8F669A9927}" type="presParOf" srcId="{4CC954AB-69DD-4D6C-AC66-7383E8857754}" destId="{3E57F491-3776-4C00-8EB0-33F29885FF75}" srcOrd="3" destOrd="0" presId="urn:microsoft.com/office/officeart/2005/8/layout/cycle1"/>
    <dgm:cxn modelId="{774ECE92-F476-460A-8BDB-46532E7D0AA5}" type="presParOf" srcId="{4CC954AB-69DD-4D6C-AC66-7383E8857754}" destId="{FDF200F5-BB49-4371-A7BC-C272E6085234}" srcOrd="4" destOrd="0" presId="urn:microsoft.com/office/officeart/2005/8/layout/cycle1"/>
    <dgm:cxn modelId="{1E70F698-BCA6-4551-91C9-CA54875E61AE}" type="presParOf" srcId="{4CC954AB-69DD-4D6C-AC66-7383E8857754}" destId="{2437D47C-1E0A-434E-969F-49DEC35AE885}" srcOrd="5" destOrd="0" presId="urn:microsoft.com/office/officeart/2005/8/layout/cycle1"/>
    <dgm:cxn modelId="{37353A7A-7D44-4942-BC51-2EBAE3243CDF}" type="presParOf" srcId="{4CC954AB-69DD-4D6C-AC66-7383E8857754}" destId="{12CFCA14-C78A-426A-8A13-41DE6477AD91}" srcOrd="6" destOrd="0" presId="urn:microsoft.com/office/officeart/2005/8/layout/cycle1"/>
    <dgm:cxn modelId="{559ABD50-6488-4E7E-9B4B-38910D3C634B}" type="presParOf" srcId="{4CC954AB-69DD-4D6C-AC66-7383E8857754}" destId="{7900A9F7-E0B7-478A-B9AA-57F2224460AD}" srcOrd="7" destOrd="0" presId="urn:microsoft.com/office/officeart/2005/8/layout/cycle1"/>
    <dgm:cxn modelId="{11DBF67B-9843-467D-92AB-9526E7B413B3}" type="presParOf" srcId="{4CC954AB-69DD-4D6C-AC66-7383E8857754}" destId="{2268824D-F26F-4719-955A-5DCD6030C806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78A83E-0F3F-4DEB-8936-739CCE18B2F1}">
      <dsp:nvSpPr>
        <dsp:cNvPr id="0" name=""/>
        <dsp:cNvSpPr/>
      </dsp:nvSpPr>
      <dsp:spPr>
        <a:xfrm>
          <a:off x="4121776" y="380853"/>
          <a:ext cx="1939200" cy="1939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sr-Latn-CS" altLang="en-US" sz="21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ŠTA MISLIM?</a:t>
          </a:r>
        </a:p>
      </dsp:txBody>
      <dsp:txXfrm>
        <a:off x="4121776" y="380853"/>
        <a:ext cx="1939200" cy="1939200"/>
      </dsp:txXfrm>
    </dsp:sp>
    <dsp:sp modelId="{7F9C0322-169C-44F0-9E33-CA9740F149BC}">
      <dsp:nvSpPr>
        <dsp:cNvPr id="0" name=""/>
        <dsp:cNvSpPr/>
      </dsp:nvSpPr>
      <dsp:spPr>
        <a:xfrm>
          <a:off x="1165393" y="4613"/>
          <a:ext cx="4588017" cy="4588017"/>
        </a:xfrm>
        <a:prstGeom prst="circularArrow">
          <a:avLst>
            <a:gd name="adj1" fmla="val 8242"/>
            <a:gd name="adj2" fmla="val 575566"/>
            <a:gd name="adj3" fmla="val 3261608"/>
            <a:gd name="adj4" fmla="val 39100"/>
            <a:gd name="adj5" fmla="val 9616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F200F5-BB49-4371-A7BC-C272E6085234}">
      <dsp:nvSpPr>
        <dsp:cNvPr id="0" name=""/>
        <dsp:cNvSpPr/>
      </dsp:nvSpPr>
      <dsp:spPr>
        <a:xfrm>
          <a:off x="2347639" y="3207373"/>
          <a:ext cx="1939200" cy="1939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sr-Latn-CS" altLang="en-US" sz="2100" b="1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sr-Latn-CS" altLang="en-US" sz="2100" b="1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sr-Latn-CS" altLang="en-US" sz="21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KAKO SE OSEĆAM?</a:t>
          </a:r>
        </a:p>
      </dsp:txBody>
      <dsp:txXfrm>
        <a:off x="2347639" y="3207373"/>
        <a:ext cx="1939200" cy="1939200"/>
      </dsp:txXfrm>
    </dsp:sp>
    <dsp:sp modelId="{2437D47C-1E0A-434E-969F-49DEC35AE885}">
      <dsp:nvSpPr>
        <dsp:cNvPr id="0" name=""/>
        <dsp:cNvSpPr/>
      </dsp:nvSpPr>
      <dsp:spPr>
        <a:xfrm>
          <a:off x="1165556" y="5307"/>
          <a:ext cx="4588017" cy="4588017"/>
        </a:xfrm>
        <a:prstGeom prst="circularArrow">
          <a:avLst>
            <a:gd name="adj1" fmla="val 8242"/>
            <a:gd name="adj2" fmla="val 575566"/>
            <a:gd name="adj3" fmla="val 10186599"/>
            <a:gd name="adj4" fmla="val 7569777"/>
            <a:gd name="adj5" fmla="val 9616"/>
          </a:avLst>
        </a:prstGeom>
        <a:solidFill>
          <a:srgbClr val="1C9C5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00A9F7-E0B7-478A-B9AA-57F2224460AD}">
      <dsp:nvSpPr>
        <dsp:cNvPr id="0" name=""/>
        <dsp:cNvSpPr/>
      </dsp:nvSpPr>
      <dsp:spPr>
        <a:xfrm>
          <a:off x="857982" y="380853"/>
          <a:ext cx="1939200" cy="1939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sr-Latn-CS" altLang="en-US" sz="21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KAKO SE PONAŠAM? </a:t>
          </a:r>
        </a:p>
      </dsp:txBody>
      <dsp:txXfrm>
        <a:off x="857982" y="380853"/>
        <a:ext cx="1939200" cy="1939200"/>
      </dsp:txXfrm>
    </dsp:sp>
    <dsp:sp modelId="{2268824D-F26F-4719-955A-5DCD6030C806}">
      <dsp:nvSpPr>
        <dsp:cNvPr id="0" name=""/>
        <dsp:cNvSpPr/>
      </dsp:nvSpPr>
      <dsp:spPr>
        <a:xfrm>
          <a:off x="1165471" y="-1378"/>
          <a:ext cx="4588017" cy="4588017"/>
        </a:xfrm>
        <a:prstGeom prst="circularArrow">
          <a:avLst>
            <a:gd name="adj1" fmla="val 8242"/>
            <a:gd name="adj2" fmla="val 575566"/>
            <a:gd name="adj3" fmla="val 16859076"/>
            <a:gd name="adj4" fmla="val 14965358"/>
            <a:gd name="adj5" fmla="val 9616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B9669B-6AA4-4611-9B6C-1E115CBBBA53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8E679A-AF6A-4374-B0FE-E566A8A51F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729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C36D3E-0D73-4BCE-A029-4D9627E6164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4072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C36D3E-0D73-4BCE-A029-4D9627E6164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6260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xmlns="" id="{34C6A76F-8A51-44AD-8B53-2A7D66FE99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E543CB-63E2-4857-8417-9E1E03A521AB}" type="slidenum">
              <a:rPr kumimoji="0" lang="sr-Latn-C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sr-Latn-C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xmlns="" id="{284CB246-F46E-453E-8BFA-4CAC814633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xmlns="" id="{8A3167CD-3529-48DA-9B7E-C2E8AB1AFF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405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xmlns="" id="{53A815B9-9793-4E29-B2EF-F3150F83398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B44B1AA-E965-425E-8667-B66C373122D5}" type="slidenum">
              <a:rPr lang="sr-Latn-CS" altLang="en-US"/>
              <a:pPr>
                <a:spcBef>
                  <a:spcPct val="0"/>
                </a:spcBef>
              </a:pPr>
              <a:t>5</a:t>
            </a:fld>
            <a:endParaRPr lang="sr-Latn-CS" altLang="en-US"/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xmlns="" id="{757EC64A-79E3-440A-A0B5-80D229A695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>
            <a:extLst>
              <a:ext uri="{FF2B5EF4-FFF2-40B4-BE49-F238E27FC236}">
                <a16:creationId xmlns:a16="http://schemas.microsoft.com/office/drawing/2014/main" xmlns="" id="{E73795AB-0F8C-4534-B954-C2106CB70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72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xmlns="" id="{F5676EA9-F5C5-4E9E-B6EC-E5BE776C096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1249491-33BB-4C2B-B094-585234CA9EFB}" type="slidenum">
              <a:rPr lang="sr-Latn-CS" altLang="en-US"/>
              <a:pPr/>
              <a:t>6</a:t>
            </a:fld>
            <a:endParaRPr lang="sr-Latn-CS" altLang="en-US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xmlns="" id="{3C6395FE-92F4-460C-9B0E-B4DF8F2A4E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xmlns="" id="{8F8CE5AE-401D-410D-9F1F-2C81A49387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3517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7CEE894B-0234-4AB4-880E-64A8C7D58F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8DB2D2-1B3E-4ABE-A141-6F8974204CD3}" type="slidenum">
              <a:rPr lang="sr-Latn-CS" altLang="en-US"/>
              <a:pPr/>
              <a:t>7</a:t>
            </a:fld>
            <a:endParaRPr lang="sr-Latn-CS" altLang="en-US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xmlns="" id="{DC2D17CA-07BA-4F22-9FE4-0C15F5ED1C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xmlns="" id="{3DF012ED-EC95-40DA-8C8A-9B57C0EC18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1051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08DDCC63-52AB-4B1B-A964-0460B56E81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ED3E9B-FE95-4C56-B4A3-1A98075EA1AB}" type="slidenum">
              <a:rPr lang="sr-Latn-CS" altLang="en-US"/>
              <a:pPr/>
              <a:t>8</a:t>
            </a:fld>
            <a:endParaRPr lang="sr-Latn-CS" altLang="en-US"/>
          </a:p>
        </p:txBody>
      </p:sp>
      <p:sp>
        <p:nvSpPr>
          <p:cNvPr id="114690" name="Rectangle 2">
            <a:extLst>
              <a:ext uri="{FF2B5EF4-FFF2-40B4-BE49-F238E27FC236}">
                <a16:creationId xmlns:a16="http://schemas.microsoft.com/office/drawing/2014/main" xmlns="" id="{0EC2DAC6-4CD3-4353-98AC-34AB7EC3CB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>
            <a:extLst>
              <a:ext uri="{FF2B5EF4-FFF2-40B4-BE49-F238E27FC236}">
                <a16:creationId xmlns:a16="http://schemas.microsoft.com/office/drawing/2014/main" xmlns="" id="{1B0F5296-40F2-454E-BD01-32A65BC6A8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895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1D10D485-B83D-4484-B171-658FCDD92B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22FF87-8C9C-4063-B20A-94FA3C5863E1}" type="slidenum">
              <a:rPr lang="sr-Latn-CS" altLang="en-US"/>
              <a:pPr/>
              <a:t>9</a:t>
            </a:fld>
            <a:endParaRPr lang="sr-Latn-CS" altLang="en-US"/>
          </a:p>
        </p:txBody>
      </p:sp>
      <p:sp>
        <p:nvSpPr>
          <p:cNvPr id="116738" name="Rectangle 2">
            <a:extLst>
              <a:ext uri="{FF2B5EF4-FFF2-40B4-BE49-F238E27FC236}">
                <a16:creationId xmlns:a16="http://schemas.microsoft.com/office/drawing/2014/main" xmlns="" id="{8B8B39AA-553A-43E1-8F8E-DCB77E9353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xmlns="" id="{37022743-BB28-4FD9-B13E-5B893F7282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736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4DF74EFB-923B-4656-B8D2-45893331CE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3FB0BE-5530-433E-8B95-DA6474CD0ED2}" type="slidenum">
              <a:rPr lang="sr-Latn-CS" altLang="en-US"/>
              <a:pPr/>
              <a:t>10</a:t>
            </a:fld>
            <a:endParaRPr lang="sr-Latn-CS" altLang="en-US"/>
          </a:p>
        </p:txBody>
      </p:sp>
      <p:sp>
        <p:nvSpPr>
          <p:cNvPr id="120834" name="Rectangle 2">
            <a:extLst>
              <a:ext uri="{FF2B5EF4-FFF2-40B4-BE49-F238E27FC236}">
                <a16:creationId xmlns:a16="http://schemas.microsoft.com/office/drawing/2014/main" xmlns="" id="{A5450414-27C9-4EBE-A553-339D85881D7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>
            <a:extLst>
              <a:ext uri="{FF2B5EF4-FFF2-40B4-BE49-F238E27FC236}">
                <a16:creationId xmlns:a16="http://schemas.microsoft.com/office/drawing/2014/main" xmlns="" id="{609EA509-0A80-49FA-949F-F5F44DFCF9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34011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xmlns="" id="{6FE6F5D6-B24E-4F8D-8CA2-E8D2F3ED1C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AC2DF7E-B3F4-4E46-B568-385143C9FD57}" type="slidenum">
              <a:rPr lang="sr-Latn-CS" altLang="en-US"/>
              <a:pPr/>
              <a:t>12</a:t>
            </a:fld>
            <a:endParaRPr lang="sr-Latn-CS" altLang="en-US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xmlns="" id="{9423E90B-85A3-458D-8FCD-4F78FC9165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xmlns="" id="{DD69126E-B8B5-4515-BCDA-388B6EE996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8094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A5C423DD-E2A2-4711-A807-2E587019AD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8CCC3F-302B-4682-A84D-493AB4178AE3}" type="slidenum">
              <a:rPr lang="sr-Latn-CS" altLang="en-US"/>
              <a:pPr/>
              <a:t>13</a:t>
            </a:fld>
            <a:endParaRPr lang="sr-Latn-CS" altLang="en-US"/>
          </a:p>
        </p:txBody>
      </p:sp>
      <p:sp>
        <p:nvSpPr>
          <p:cNvPr id="23554" name="Rectangle 2">
            <a:extLst>
              <a:ext uri="{FF2B5EF4-FFF2-40B4-BE49-F238E27FC236}">
                <a16:creationId xmlns:a16="http://schemas.microsoft.com/office/drawing/2014/main" xmlns="" id="{2C82DE25-ED53-4415-B562-46200E50CF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xmlns="" id="{7585043F-AA0C-4686-8732-38B90C6FA3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2336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>
            <a:extLst>
              <a:ext uri="{FF2B5EF4-FFF2-40B4-BE49-F238E27FC236}">
                <a16:creationId xmlns:a16="http://schemas.microsoft.com/office/drawing/2014/main" xmlns="" id="{B7D00CC3-8FAC-42B7-A31D-163EBE0F71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245D13-2808-4454-AC62-17B80930AD77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62818" name="Rectangle 2">
            <a:extLst>
              <a:ext uri="{FF2B5EF4-FFF2-40B4-BE49-F238E27FC236}">
                <a16:creationId xmlns:a16="http://schemas.microsoft.com/office/drawing/2014/main" xmlns="" id="{91E1DF07-F50B-4582-8225-BD0434F5BC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>
            <a:extLst>
              <a:ext uri="{FF2B5EF4-FFF2-40B4-BE49-F238E27FC236}">
                <a16:creationId xmlns:a16="http://schemas.microsoft.com/office/drawing/2014/main" xmlns="" id="{B49D6014-7072-47B1-97E0-BF13E019E6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altLang="en-US" dirty="0"/>
              <a:t>anksioznost je strah na pozornici budućnosti</a:t>
            </a:r>
          </a:p>
        </p:txBody>
      </p:sp>
    </p:spTree>
    <p:extLst>
      <p:ext uri="{BB962C8B-B14F-4D97-AF65-F5344CB8AC3E}">
        <p14:creationId xmlns:p14="http://schemas.microsoft.com/office/powerpoint/2010/main" val="34030449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xmlns="" id="{0C513243-C711-4D4F-B68B-DCDA917219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D47AB90-7B30-4D6C-975E-4FA5203B2E56}" type="slidenum">
              <a:rPr lang="sr-Latn-CS" altLang="en-US"/>
              <a:pPr/>
              <a:t>15</a:t>
            </a:fld>
            <a:endParaRPr lang="sr-Latn-CS" altLang="en-US"/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xmlns="" id="{250EF1D9-DE9F-4224-B2F2-EBD2CE92C6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xmlns="" id="{95F14C4E-6D50-4CE9-BF92-9B6936630B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39897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xmlns="" id="{90FD5605-A1FC-416A-AE7F-6255CC7DA7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579CB62-07B8-401C-AE13-4AEDB4B06670}" type="slidenum">
              <a:rPr lang="sr-Latn-CS" altLang="en-US"/>
              <a:pPr/>
              <a:t>16</a:t>
            </a:fld>
            <a:endParaRPr lang="sr-Latn-CS" altLang="en-US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xmlns="" id="{C2EA4FF8-6CC8-426A-8ABD-220F05F94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xmlns="" id="{79DE90F6-86E6-4829-BD63-16FA109CB3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47078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>
            <a:extLst>
              <a:ext uri="{FF2B5EF4-FFF2-40B4-BE49-F238E27FC236}">
                <a16:creationId xmlns:a16="http://schemas.microsoft.com/office/drawing/2014/main" xmlns="" id="{E587333E-06C3-4B8D-B558-0CD75097F2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fld id="{35D75401-02AC-479E-9368-46BA4D59A017}" type="slidenum">
              <a:rPr lang="sr-Latn-CS" altLang="en-US">
                <a:latin typeface="Calibri" panose="020F0502020204030204" pitchFamily="34" charset="0"/>
              </a:rPr>
              <a:pPr/>
              <a:t>17</a:t>
            </a:fld>
            <a:endParaRPr lang="sr-Latn-CS" altLang="en-US">
              <a:latin typeface="Calibri" panose="020F0502020204030204" pitchFamily="34" charset="0"/>
            </a:endParaRPr>
          </a:p>
        </p:txBody>
      </p:sp>
      <p:sp>
        <p:nvSpPr>
          <p:cNvPr id="91139" name="Rectangle 2">
            <a:extLst>
              <a:ext uri="{FF2B5EF4-FFF2-40B4-BE49-F238E27FC236}">
                <a16:creationId xmlns:a16="http://schemas.microsoft.com/office/drawing/2014/main" xmlns="" id="{3D1C3BF3-D835-402C-9DD0-249DBC3ABE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40" name="Rectangle 3">
            <a:extLst>
              <a:ext uri="{FF2B5EF4-FFF2-40B4-BE49-F238E27FC236}">
                <a16:creationId xmlns:a16="http://schemas.microsoft.com/office/drawing/2014/main" xmlns="" id="{CEC64F4A-20B1-43E4-A4B8-99F31B78E2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7455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0A97E0B4-2BE3-4700-AEFB-2014D37EEB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8050BD-0F92-4729-B87C-D9BF39163F02}" type="slidenum">
              <a:rPr lang="sr-Latn-CS" altLang="en-US"/>
              <a:pPr/>
              <a:t>18</a:t>
            </a:fld>
            <a:endParaRPr lang="sr-Latn-CS" altLang="en-US"/>
          </a:p>
        </p:txBody>
      </p:sp>
      <p:sp>
        <p:nvSpPr>
          <p:cNvPr id="124930" name="Rectangle 2">
            <a:extLst>
              <a:ext uri="{FF2B5EF4-FFF2-40B4-BE49-F238E27FC236}">
                <a16:creationId xmlns:a16="http://schemas.microsoft.com/office/drawing/2014/main" xmlns="" id="{380C7C8A-0FD0-4A20-8DC9-299C2211E6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xmlns="" id="{FE93E290-A29D-433C-AD67-8E745F5CAF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33576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/>
              <a:t>* veza sa vrednostima * Zemlja senki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8E679A-AF6A-4374-B0FE-E566A8A51F5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7618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/>
              <a:t>nemilosrdno prema sebi, bez uvažavanja konteksta u kome se osoba našla + zaslužujem kaznu i moram biti kažnjen</a:t>
            </a:r>
          </a:p>
          <a:p>
            <a:r>
              <a:rPr lang="sr-Latn-RS" dirty="0"/>
              <a:t>nema konstruktivnih pokušaja da se situacija reši (preklinje za oprost)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8E679A-AF6A-4374-B0FE-E566A8A51F5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353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5A229398-C704-4A23-ABD0-5116DBE6CE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6A0D37-777D-4879-9490-AEB487CC2F25}" type="slidenum">
              <a:rPr lang="sr-Latn-CS" altLang="en-US"/>
              <a:pPr/>
              <a:t>21</a:t>
            </a:fld>
            <a:endParaRPr lang="sr-Latn-CS" altLang="en-US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xmlns="" id="{F4CABABD-E130-4A08-B527-348E3AA049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xmlns="" id="{C229F98E-C66A-4CC0-96CA-8A256474FC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8674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>
            <a:extLst>
              <a:ext uri="{FF2B5EF4-FFF2-40B4-BE49-F238E27FC236}">
                <a16:creationId xmlns:a16="http://schemas.microsoft.com/office/drawing/2014/main" xmlns="" id="{ECDE9672-6245-4637-8020-185932D249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8305BD-735D-4956-B82E-AC5BA208FE30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164866" name="Rectangle 2">
            <a:extLst>
              <a:ext uri="{FF2B5EF4-FFF2-40B4-BE49-F238E27FC236}">
                <a16:creationId xmlns:a16="http://schemas.microsoft.com/office/drawing/2014/main" xmlns="" id="{FC735553-66FA-4B11-AD95-543BF5681A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>
            <a:extLst>
              <a:ext uri="{FF2B5EF4-FFF2-40B4-BE49-F238E27FC236}">
                <a16:creationId xmlns:a16="http://schemas.microsoft.com/office/drawing/2014/main" xmlns="" id="{1CD4E0D6-7464-4FCD-906F-A3FC573507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r-HR" altLang="en-US"/>
          </a:p>
        </p:txBody>
      </p:sp>
    </p:spTree>
    <p:extLst>
      <p:ext uri="{BB962C8B-B14F-4D97-AF65-F5344CB8AC3E}">
        <p14:creationId xmlns:p14="http://schemas.microsoft.com/office/powerpoint/2010/main" val="41461189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sr-Latn-RS" dirty="0"/>
              <a:t>odbrana i zaštita obraza projekcijom GDE IMA STIDA IMA I OBRAZA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r-Latn-RS" dirty="0"/>
              <a:t>* kao da se ljudi danonoćno bave razotkrivenom manom i tako narednih 150 godina, oni će me osuditi a ja to ne mogu podneti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8E679A-AF6A-4374-B0FE-E566A8A51F5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5842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A1C48F45-C914-4EA0-888C-3786C96C4A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6A2713-5F46-4CF8-BCD9-BBE244DA3878}" type="slidenum">
              <a:rPr lang="sr-Latn-CS" altLang="en-US"/>
              <a:pPr/>
              <a:t>24</a:t>
            </a:fld>
            <a:endParaRPr lang="sr-Latn-CS" altLang="en-US"/>
          </a:p>
        </p:txBody>
      </p:sp>
      <p:sp>
        <p:nvSpPr>
          <p:cNvPr id="96258" name="Rectangle 2">
            <a:extLst>
              <a:ext uri="{FF2B5EF4-FFF2-40B4-BE49-F238E27FC236}">
                <a16:creationId xmlns:a16="http://schemas.microsoft.com/office/drawing/2014/main" xmlns="" id="{1E4BD688-42D4-423A-973F-2AF81626E5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xmlns="" id="{A718E71C-A055-4DA1-9D95-FB719E75AA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hr-HR" altLang="en-US"/>
          </a:p>
        </p:txBody>
      </p:sp>
    </p:spTree>
    <p:extLst>
      <p:ext uri="{BB962C8B-B14F-4D97-AF65-F5344CB8AC3E}">
        <p14:creationId xmlns:p14="http://schemas.microsoft.com/office/powerpoint/2010/main" val="41174775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8E679A-AF6A-4374-B0FE-E566A8A51F5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5566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AF19C7F4-B0D7-41EF-B92C-5C02184EE2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2E8398-1592-4720-9372-842614E631F2}" type="slidenum">
              <a:rPr lang="sr-Latn-CS" altLang="en-US"/>
              <a:pPr/>
              <a:t>26</a:t>
            </a:fld>
            <a:endParaRPr lang="sr-Latn-CS" altLang="en-US"/>
          </a:p>
        </p:txBody>
      </p:sp>
      <p:sp>
        <p:nvSpPr>
          <p:cNvPr id="102402" name="Rectangle 2">
            <a:extLst>
              <a:ext uri="{FF2B5EF4-FFF2-40B4-BE49-F238E27FC236}">
                <a16:creationId xmlns:a16="http://schemas.microsoft.com/office/drawing/2014/main" xmlns="" id="{FE4BC6A5-F978-476F-B7D1-AE665DF0FA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xmlns="" id="{8CC6FA22-FB92-4A41-8B1A-53D3294D0C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hr-HR" altLang="en-US"/>
          </a:p>
        </p:txBody>
      </p:sp>
    </p:spTree>
    <p:extLst>
      <p:ext uri="{BB962C8B-B14F-4D97-AF65-F5344CB8AC3E}">
        <p14:creationId xmlns:p14="http://schemas.microsoft.com/office/powerpoint/2010/main" val="15633952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8E679A-AF6A-4374-B0FE-E566A8A51F5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8230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>
            <a:extLst>
              <a:ext uri="{FF2B5EF4-FFF2-40B4-BE49-F238E27FC236}">
                <a16:creationId xmlns:a16="http://schemas.microsoft.com/office/drawing/2014/main" xmlns="" id="{7A5B1A99-A2C1-459B-A648-0D7E5EED17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FBA7C9-A8C8-405E-95CE-B35B48EFA5E7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165890" name="Rectangle 2">
            <a:extLst>
              <a:ext uri="{FF2B5EF4-FFF2-40B4-BE49-F238E27FC236}">
                <a16:creationId xmlns:a16="http://schemas.microsoft.com/office/drawing/2014/main" xmlns="" id="{1FFE04C1-7C9A-49D1-B15E-65D3F6A671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>
            <a:extLst>
              <a:ext uri="{FF2B5EF4-FFF2-40B4-BE49-F238E27FC236}">
                <a16:creationId xmlns:a16="http://schemas.microsoft.com/office/drawing/2014/main" xmlns="" id="{E86018E9-BAF8-4A19-8805-A429754A53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r-HR" altLang="en-US"/>
          </a:p>
        </p:txBody>
      </p:sp>
    </p:spTree>
    <p:extLst>
      <p:ext uri="{BB962C8B-B14F-4D97-AF65-F5344CB8AC3E}">
        <p14:creationId xmlns:p14="http://schemas.microsoft.com/office/powerpoint/2010/main" val="10401731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8E679A-AF6A-4374-B0FE-E566A8A51F5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4482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9D29C952-93C2-4D46-BBF3-94BD6A22635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7F329D-278D-456B-A57F-7396BF9AB4BD}" type="slidenum">
              <a:rPr lang="sr-Latn-CS" altLang="en-US"/>
              <a:pPr/>
              <a:t>31</a:t>
            </a:fld>
            <a:endParaRPr lang="sr-Latn-CS" altLang="en-US"/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xmlns="" id="{0C50609A-AF1E-48C1-87B6-F65F38254F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xmlns="" id="{050B3F24-E54F-44AC-A953-DFBBC8DA6F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hr-HR" altLang="en-US"/>
          </a:p>
        </p:txBody>
      </p:sp>
    </p:spTree>
    <p:extLst>
      <p:ext uri="{BB962C8B-B14F-4D97-AF65-F5344CB8AC3E}">
        <p14:creationId xmlns:p14="http://schemas.microsoft.com/office/powerpoint/2010/main" val="390582883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sr-Latn-RS" dirty="0"/>
              <a:t>ruminiranje oko prošlih situacija... povređenost je „ZARAZNA“ jer se osoba vraća na stare nepravde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r-Latn-RS" dirty="0"/>
              <a:t>* „nema šanse da ja prvi priđem“; ja sam usamljen, nevoljen, neshvaćen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8E679A-AF6A-4374-B0FE-E566A8A51F5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3093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>
            <a:extLst>
              <a:ext uri="{FF2B5EF4-FFF2-40B4-BE49-F238E27FC236}">
                <a16:creationId xmlns:a16="http://schemas.microsoft.com/office/drawing/2014/main" xmlns="" id="{C47D04B0-2E35-4D92-81D2-9D1408FD83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287ED32-12A1-40E8-ACAD-D7C118CE98F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9266" name="Rectangle 2">
            <a:extLst>
              <a:ext uri="{FF2B5EF4-FFF2-40B4-BE49-F238E27FC236}">
                <a16:creationId xmlns:a16="http://schemas.microsoft.com/office/drawing/2014/main" xmlns="" id="{1047DB67-A9A0-4E02-9ECC-ECCC44DE2C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xmlns="" id="{5A044D21-DF16-470E-A2FD-4E17A4CE06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r-HR" altLang="en-US"/>
          </a:p>
        </p:txBody>
      </p:sp>
    </p:spTree>
    <p:extLst>
      <p:ext uri="{BB962C8B-B14F-4D97-AF65-F5344CB8AC3E}">
        <p14:creationId xmlns:p14="http://schemas.microsoft.com/office/powerpoint/2010/main" val="33772369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>
            <a:extLst>
              <a:ext uri="{FF2B5EF4-FFF2-40B4-BE49-F238E27FC236}">
                <a16:creationId xmlns:a16="http://schemas.microsoft.com/office/drawing/2014/main" xmlns="" id="{04854027-4B9F-4D41-8231-581E56B361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B0CF9B-615A-40A9-99C3-41A81CA5EBD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23234" name="Rectangle 2">
            <a:extLst>
              <a:ext uri="{FF2B5EF4-FFF2-40B4-BE49-F238E27FC236}">
                <a16:creationId xmlns:a16="http://schemas.microsoft.com/office/drawing/2014/main" xmlns="" id="{700A7D7A-7D83-4F5E-9C89-ADACAA1200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5" name="Rectangle 3">
            <a:extLst>
              <a:ext uri="{FF2B5EF4-FFF2-40B4-BE49-F238E27FC236}">
                <a16:creationId xmlns:a16="http://schemas.microsoft.com/office/drawing/2014/main" xmlns="" id="{1B78E5F5-C6CA-4F80-B31B-468E10DAFF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33843376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>
            <a:extLst>
              <a:ext uri="{FF2B5EF4-FFF2-40B4-BE49-F238E27FC236}">
                <a16:creationId xmlns:a16="http://schemas.microsoft.com/office/drawing/2014/main" xmlns="" id="{36BB821D-6EF4-4B07-A7F8-EB26C6926E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A5AEDC-CF5E-4F39-8669-8CF4680A7A6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0290" name="Rectangle 2">
            <a:extLst>
              <a:ext uri="{FF2B5EF4-FFF2-40B4-BE49-F238E27FC236}">
                <a16:creationId xmlns:a16="http://schemas.microsoft.com/office/drawing/2014/main" xmlns="" id="{75E97CF4-EF78-46AA-94CC-2550F65455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>
            <a:extLst>
              <a:ext uri="{FF2B5EF4-FFF2-40B4-BE49-F238E27FC236}">
                <a16:creationId xmlns:a16="http://schemas.microsoft.com/office/drawing/2014/main" xmlns="" id="{15D7B1C8-9CB2-4CDB-A3F1-14EB0BA30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r-HR" altLang="en-US"/>
          </a:p>
        </p:txBody>
      </p:sp>
    </p:spTree>
    <p:extLst>
      <p:ext uri="{BB962C8B-B14F-4D97-AF65-F5344CB8AC3E}">
        <p14:creationId xmlns:p14="http://schemas.microsoft.com/office/powerpoint/2010/main" val="4935758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>
            <a:extLst>
              <a:ext uri="{FF2B5EF4-FFF2-40B4-BE49-F238E27FC236}">
                <a16:creationId xmlns:a16="http://schemas.microsoft.com/office/drawing/2014/main" xmlns="" id="{A344D6D2-34AB-4776-88C4-88F1F998640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154D0F-9C13-4E35-B439-CB8E7A51F2E3}" type="slidenum">
              <a:rPr kumimoji="0" lang="sr-Latn-C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sr-Latn-C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4691" name="Rectangle 2">
            <a:extLst>
              <a:ext uri="{FF2B5EF4-FFF2-40B4-BE49-F238E27FC236}">
                <a16:creationId xmlns:a16="http://schemas.microsoft.com/office/drawing/2014/main" xmlns="" id="{60EB92DB-7837-4927-8585-2884EBA5D3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>
            <a:extLst>
              <a:ext uri="{FF2B5EF4-FFF2-40B4-BE49-F238E27FC236}">
                <a16:creationId xmlns:a16="http://schemas.microsoft.com/office/drawing/2014/main" xmlns="" id="{F022F806-857A-491A-8E32-9BE3B89837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590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FFC618-CD63-4CFC-B6DB-90D2B90097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A22B89F-306C-4C96-86E4-07AD8D5A36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26AE874-BB15-42E8-BF93-A08A42B07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A4301F-332F-493D-9B98-1A59F1D32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9607A96-CEE1-443F-AC9A-0D5E0C078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707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04CAE5-9F82-40AB-8908-7F70CE8AA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8D8D730-93B0-4DF7-A165-7C1CF2C8E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831233-5019-459E-ABD7-6C9916F7E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549DEA-DCA2-4971-B1D9-2BB8E8269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2BABEF-5B9A-42F1-B15D-399DD42A9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554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462C01-834E-47AE-83A1-E0F01444F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B2ADFBE-0D96-4133-B667-2F74C1139D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9B05EE-3948-4A18-865E-38F9EB79B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D5068CC-C548-411C-8979-463250A69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783F9DB-3D70-4A3F-91B1-1EC68DFF1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269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1CE969-C672-47B2-8ACA-DD516747A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684824-3E65-484B-97A3-6FC16ED2C0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193C0F9-B993-494A-BAE5-9FD5D26D39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F8C288C-9423-4B2A-B2B2-2B0DC17D6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7FA96A1-9442-4746-AE45-1D2925546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89B6621-3C9E-4F3C-B7AD-22F46D909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57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72CEC7-D14B-4C27-A8A5-39B161805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A0F3DB1-C1D0-4E6E-AF31-2357836F8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E613CEE-77B0-4722-BA59-02455332B4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2B7977E-FC76-4081-8CCA-29C28DA08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250AABD-4EB7-4ACF-8CD2-8F86FF1DF1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0ED91C3-1877-420E-BA69-0706539B2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9C940AA-B976-41AA-A588-FEAAE42D0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79906D7-13D1-4784-A621-0489055E0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484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F814E4-2986-4D46-8989-CA0978275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390902B-4A50-4AD4-ABDA-6FC729B5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F8355FB-1D19-4993-A5B7-95C501530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8D175F-7727-4F9C-8162-65EA4533C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130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214E662-4819-446E-BE7C-EE8095B8F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DEBF0F6-4EBA-4A26-9FB1-294CDBD19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A0206E0-C8AF-4F4A-97D8-F54E517CE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779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1DDFE0-14FE-4DA6-8D9B-983F17C1A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EBBCB2-BFAB-434C-B70F-F457A6517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CC2083A-1499-484F-9DF7-7904DB1CBA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1EA0E8C-B58D-4D93-87D8-944930B82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007CBF1-4E43-4B27-9FF0-02C1A1CCA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6C72E73-011A-4329-B769-E85E9EA38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826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BC2336-FE1E-41FC-9C8C-0797FD35B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56CCC10-5769-405F-A6D5-D6196F381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45A17BF-15AA-4D5D-A7C9-B3A353A216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D76B8AE-7266-462B-BAA8-1F5F60F4D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C0143DE-E593-46C5-BEC2-AD39635FE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59701DA-571C-4432-8145-836B642E3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625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8A5958-680B-4BD3-B0BA-5479BD208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5E3E87F-B975-46D1-9BD8-94B805EA0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4BCC078-013C-45C5-9E76-3BAABBE37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37590FD-68A9-4C68-84CE-955E41750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4D1FDCF-6993-4659-B226-0E8341972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92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18DCAB9-8F1A-4959-9EA7-DD4335C98E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2DE89BA-3C5C-46D3-95BF-DDCDB7A02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77102C7-1F89-4FEE-AFD4-9DBEBE6F8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35236B7-9EF4-458E-A2F3-EDB5A804C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BA427C-3F2F-4FFB-8F9B-7ACCFAB02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333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B1D34102-E92D-45BC-A7BC-305EF915D414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82177B4A-07AF-4396-925E-029275CF5A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BE6A02CF-790E-4BA2-8D0A-126852F6AA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91B62CA0-B1DB-40A2-ABE6-9BF97B577F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C982DF-B4E1-4522-BF34-C9105513EF63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1091732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15206C-FA9A-4A61-98B2-72C03E222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xmlns="" id="{7DFCB85A-08D6-455C-A0C6-9319AA3665EA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307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4CEC0B0-C4EA-40D0-BAD8-01036A1DC6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sr-Latn-C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BD6E48-D173-4440-88B4-44A841522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sr-Latn-C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A6F053-D166-42FA-93E3-9FB279EC7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94D3F7AC-D083-40B1-BDE2-B80CC4E5C7A7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2441738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B20E97E7-1D45-4211-B730-7D8EF83618A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>
              <a:lumMod val="20000"/>
              <a:lumOff val="8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94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39EDB8-F47A-4F1D-860D-50EFF7300A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7698" y="3489832"/>
            <a:ext cx="9144000" cy="609240"/>
          </a:xfrm>
        </p:spPr>
        <p:txBody>
          <a:bodyPr anchor="b">
            <a:noAutofit/>
          </a:bodyPr>
          <a:lstStyle>
            <a:lvl1pPr algn="ctr">
              <a:defRPr sz="3838" b="1" spc="-9" baseline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DIRECTION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BEFB59C-5A43-4012-A9D8-0AC3CB93D0F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98793" y="3246438"/>
            <a:ext cx="2505034" cy="365125"/>
          </a:xfrm>
        </p:spPr>
        <p:txBody>
          <a:bodyPr>
            <a:normAutofit/>
          </a:bodyPr>
          <a:lstStyle>
            <a:lvl1pPr marL="0" indent="0" algn="l">
              <a:buNone/>
              <a:defRPr sz="2382">
                <a:solidFill>
                  <a:schemeClr val="tx2"/>
                </a:solidFill>
              </a:defRPr>
            </a:lvl1pPr>
            <a:lvl2pPr marL="457231" indent="0" algn="ctr">
              <a:buNone/>
              <a:defRPr sz="2000"/>
            </a:lvl2pPr>
            <a:lvl3pPr marL="914462" indent="0" algn="ctr">
              <a:buNone/>
              <a:defRPr sz="1800"/>
            </a:lvl3pPr>
            <a:lvl4pPr marL="1371693" indent="0" algn="ctr">
              <a:buNone/>
              <a:defRPr sz="1600"/>
            </a:lvl4pPr>
            <a:lvl5pPr marL="1828924" indent="0" algn="ctr">
              <a:buNone/>
              <a:defRPr sz="1600"/>
            </a:lvl5pPr>
            <a:lvl6pPr marL="2286155" indent="0" algn="ctr">
              <a:buNone/>
              <a:defRPr sz="1600"/>
            </a:lvl6pPr>
            <a:lvl7pPr marL="2743386" indent="0" algn="ctr">
              <a:buNone/>
              <a:defRPr sz="1600"/>
            </a:lvl7pPr>
            <a:lvl8pPr marL="3200618" indent="0" algn="ctr">
              <a:buNone/>
              <a:defRPr sz="1600"/>
            </a:lvl8pPr>
            <a:lvl9pPr marL="3657849" indent="0" algn="ctr">
              <a:buNone/>
              <a:defRPr sz="1600"/>
            </a:lvl9pPr>
          </a:lstStyle>
          <a:p>
            <a:r>
              <a:rPr lang="en-US" dirty="0"/>
              <a:t>The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xmlns="" id="{C0F0E343-51A2-4EB3-9120-872A4F191CC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09447" y="3729281"/>
            <a:ext cx="1459673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382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xmlns="" id="{F14D2C2F-6B5B-4354-97D4-24B60EA7D45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2671" y="4170715"/>
            <a:ext cx="2558638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382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which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xmlns="" id="{A91DB465-DB32-45EA-A075-2EA81A4F334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42754" y="4626838"/>
            <a:ext cx="3079835" cy="365125"/>
          </a:xfrm>
        </p:spPr>
        <p:txBody>
          <a:bodyPr anchor="ctr" anchorCtr="0">
            <a:normAutofit/>
          </a:bodyPr>
          <a:lstStyle>
            <a:lvl1pPr marL="0" indent="0">
              <a:buNone/>
              <a:defRPr lang="en-US" sz="2382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a man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xmlns="" id="{F4AD3EC2-DA0F-4697-BC68-22446BF2035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775635" y="5019294"/>
            <a:ext cx="2558638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382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will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xmlns="" id="{12A82CAC-0A35-4B94-99BB-F6C0D9B71FE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069164" y="5492012"/>
            <a:ext cx="1512236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382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his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xmlns="" id="{A33B6F7F-765F-4CF7-8402-5334C9CD697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91436" y="6258078"/>
            <a:ext cx="3049621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382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- Plato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xmlns="" id="{CBF4C18E-95F4-400F-9114-7B0175B088F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34637" y="3958665"/>
            <a:ext cx="8711981" cy="613436"/>
          </a:xfrm>
        </p:spPr>
        <p:txBody>
          <a:bodyPr anchor="ctr" anchorCtr="0">
            <a:noAutofit/>
          </a:bodyPr>
          <a:lstStyle>
            <a:lvl1pPr marL="0" indent="0"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EDUCATION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xmlns="" id="{778E92AD-12EC-4102-9BF7-60DD2A65A03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34638" y="4436816"/>
            <a:ext cx="5373314" cy="609240"/>
          </a:xfrm>
        </p:spPr>
        <p:txBody>
          <a:bodyPr>
            <a:noAutofit/>
          </a:bodyPr>
          <a:lstStyle>
            <a:lvl1pPr marL="0" indent="0">
              <a:buNone/>
              <a:defRPr lang="en-US" sz="3838" b="1" kern="1200" spc="-9" baseline="0" dirty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STARTS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xmlns="" id="{230BD56F-7466-423B-A338-AA10F3A3278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70473" y="4880234"/>
            <a:ext cx="8223367" cy="639108"/>
          </a:xfrm>
        </p:spPr>
        <p:txBody>
          <a:bodyPr>
            <a:noAutofit/>
          </a:bodyPr>
          <a:lstStyle>
            <a:lvl1pPr marL="0" indent="0">
              <a:buNone/>
              <a:defRPr lang="en-US" sz="3838" b="1" kern="1200" spc="-9" baseline="0" dirty="0">
                <a:solidFill>
                  <a:schemeClr val="bg2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DETERMINE</a:t>
            </a:r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xmlns="" id="{3853B936-BD4D-4A18-9BFC-C19CAB67BDD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57488" y="5310788"/>
            <a:ext cx="6009179" cy="639108"/>
          </a:xfrm>
        </p:spPr>
        <p:txBody>
          <a:bodyPr>
            <a:noAutofit/>
          </a:bodyPr>
          <a:lstStyle>
            <a:lvl1pPr marL="0" indent="0"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FUTURE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xmlns="" id="{10A9BCD9-4591-47D1-8BE9-2E43BBEC7F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20592" y="5775689"/>
            <a:ext cx="3446075" cy="639108"/>
          </a:xfrm>
        </p:spPr>
        <p:txBody>
          <a:bodyPr>
            <a:noAutofit/>
          </a:bodyPr>
          <a:lstStyle>
            <a:lvl1pPr marL="0" indent="0"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LIFE</a:t>
            </a:r>
          </a:p>
        </p:txBody>
      </p:sp>
    </p:spTree>
    <p:extLst>
      <p:ext uri="{BB962C8B-B14F-4D97-AF65-F5344CB8AC3E}">
        <p14:creationId xmlns:p14="http://schemas.microsoft.com/office/powerpoint/2010/main" val="18512175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5DC53D-FDCE-4D17-86F9-E47983E04F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63CAAA8-0CA8-4360-81E0-F22ABCE23B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DD2EA99-FB86-4F5F-9898-2A72BC0E9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9116D-5781-47B1-88F2-AA7DC2501B3D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48774D-365A-4587-81F5-B50DBE85C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727244B-9645-4911-98B7-D6D1E25AE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FA216-2C25-47E2-95BE-78B991A280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1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5DD71BC-4F15-4069-A597-9253DF740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236FB4D-64FD-4D62-8B52-356E93299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EA43937-9BF6-4C76-90AB-F0F873190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7F4AA-9E0B-49F5-B564-1D08F2C2A09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58B5CC-2D42-4FA5-80FF-CCD0AE583B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82025F5-3103-4091-8B92-2F2A5C1C68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FF78F-B574-432C-B0D5-997E8907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751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F34855A-414C-44D9-8FCD-E95065DEE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9834B22-9FA7-47A0-A382-8FDC3A8236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35B61D5-7790-4A8D-AEB3-5611C2F5E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07DDB-FB6C-4167-85C6-F03520FEB8A0}" type="datetimeFigureOut">
              <a:rPr lang="en-US" smtClean="0"/>
              <a:t>4/29/2022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7A993B1-EC29-4E33-A300-548DFC55D2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F2D167-69C5-44C6-B7D1-8A6B2351CC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5E6BE-35B0-454B-93D9-701756407D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875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</p:sldLayoutIdLst>
  <p:txStyles>
    <p:titleStyle>
      <a:lvl1pPr algn="l" defTabSz="91446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6" indent="-228616" algn="l" defTabSz="9144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47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78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09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40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771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02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33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465" indent="-228616" algn="l" defTabSz="9144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1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62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93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24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55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86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18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849" algn="l" defTabSz="9144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 descr="A compass on green background">
            <a:extLst>
              <a:ext uri="{FF2B5EF4-FFF2-40B4-BE49-F238E27FC236}">
                <a16:creationId xmlns:a16="http://schemas.microsoft.com/office/drawing/2014/main" xmlns="" id="{D712D0E7-A582-4B7A-AE44-93CE963874C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27634" y="124691"/>
            <a:ext cx="4311743" cy="64985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773758EF-5A55-4264-92CE-30DD2C6B6C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38902" y="3608939"/>
            <a:ext cx="3790603" cy="609240"/>
          </a:xfrm>
        </p:spPr>
        <p:txBody>
          <a:bodyPr/>
          <a:lstStyle/>
          <a:p>
            <a:r>
              <a:rPr lang="en-US" dirty="0">
                <a:solidFill>
                  <a:schemeClr val="accent3"/>
                </a:solidFill>
              </a:rPr>
              <a:t> </a:t>
            </a:r>
            <a:r>
              <a:rPr lang="sr-Latn-RS" sz="3600" dirty="0">
                <a:solidFill>
                  <a:schemeClr val="accent3"/>
                </a:solidFill>
              </a:rPr>
              <a:t>DINAMIK</a:t>
            </a:r>
            <a:r>
              <a:rPr lang="en-US" sz="3600" dirty="0">
                <a:solidFill>
                  <a:schemeClr val="accent3"/>
                </a:solidFill>
              </a:rPr>
              <a:t>A</a:t>
            </a:r>
            <a:br>
              <a:rPr lang="en-US" sz="3600" dirty="0">
                <a:solidFill>
                  <a:schemeClr val="accent3"/>
                </a:solidFill>
              </a:rPr>
            </a:br>
            <a:r>
              <a:rPr lang="en-US" sz="3600" dirty="0">
                <a:solidFill>
                  <a:schemeClr val="accent3"/>
                </a:solidFill>
              </a:rPr>
              <a:t> EMOCIJA</a:t>
            </a:r>
            <a:r>
              <a:rPr lang="sr-Latn-RS" sz="3600" dirty="0"/>
              <a:t> </a:t>
            </a:r>
            <a:endParaRPr lang="en-US" sz="36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xmlns="" id="{D9BA5E59-4962-44F0-961B-F23B864E1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86691" y="4614141"/>
            <a:ext cx="2094807" cy="1182878"/>
          </a:xfrm>
        </p:spPr>
        <p:txBody>
          <a:bodyPr>
            <a:normAutofit/>
          </a:bodyPr>
          <a:lstStyle/>
          <a:p>
            <a:r>
              <a:rPr lang="sr-Latn-RS" dirty="0">
                <a:solidFill>
                  <a:schemeClr val="bg1"/>
                </a:solidFill>
              </a:rPr>
              <a:t>iz ugla </a:t>
            </a:r>
            <a:r>
              <a:rPr lang="en-US" dirty="0">
                <a:solidFill>
                  <a:schemeClr val="bg1"/>
                </a:solidFill>
              </a:rPr>
              <a:t>KBT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38DF063B-B1F6-403E-AEBB-D954CF7461E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622288" y="4399455"/>
            <a:ext cx="4846320" cy="429371"/>
          </a:xfrm>
        </p:spPr>
        <p:txBody>
          <a:bodyPr>
            <a:normAutofit/>
          </a:bodyPr>
          <a:lstStyle/>
          <a:p>
            <a:r>
              <a:rPr lang="sr-Latn-RS" dirty="0"/>
              <a:t>razumeti klijentove emocije</a:t>
            </a:r>
          </a:p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E55D1138-AA6E-4FC8-81E5-DFDB9873C58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96844" y="5644342"/>
            <a:ext cx="3946415" cy="978862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sr-Latn-RS" dirty="0"/>
              <a:t>S</a:t>
            </a:r>
            <a:r>
              <a:rPr lang="en-US" dirty="0"/>
              <a:t>ne</a:t>
            </a:r>
            <a:r>
              <a:rPr lang="sr-Latn-RS" dirty="0"/>
              <a:t>žana Tovilović, </a:t>
            </a:r>
            <a:r>
              <a:rPr lang="sr-Latn-RS" dirty="0" smtClean="0"/>
              <a:t>2022.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98858F15-2167-4466-990A-88B3FCF831B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959852" y="5337682"/>
            <a:ext cx="4738254" cy="639108"/>
          </a:xfrm>
        </p:spPr>
        <p:txBody>
          <a:bodyPr/>
          <a:lstStyle/>
          <a:p>
            <a:r>
              <a:rPr lang="sr-Latn-RS" sz="3177" dirty="0">
                <a:solidFill>
                  <a:srgbClr val="FFC000"/>
                </a:solidFill>
              </a:rPr>
              <a:t>orijentiri za rad</a:t>
            </a:r>
            <a:endParaRPr lang="en-US" sz="3177" dirty="0">
              <a:solidFill>
                <a:srgbClr val="FFC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21E15F4-6C80-43BB-A814-A08034810E96}"/>
              </a:ext>
            </a:extLst>
          </p:cNvPr>
          <p:cNvSpPr/>
          <p:nvPr/>
        </p:nvSpPr>
        <p:spPr>
          <a:xfrm>
            <a:off x="1462940" y="2235828"/>
            <a:ext cx="441980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Latn-RS" sz="600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ABCeda „C“</a:t>
            </a:r>
            <a:endParaRPr lang="en-US" sz="6000" dirty="0">
              <a:solidFill>
                <a:schemeClr val="accent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303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 descr="A compass on green background">
            <a:extLst>
              <a:ext uri="{FF2B5EF4-FFF2-40B4-BE49-F238E27FC236}">
                <a16:creationId xmlns:a16="http://schemas.microsoft.com/office/drawing/2014/main" xmlns="" id="{D712D0E7-A582-4B7A-AE44-93CE963874C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82659" y="249382"/>
            <a:ext cx="4103046" cy="65412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773758EF-5A55-4264-92CE-30DD2C6B6C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2491" y="4183745"/>
            <a:ext cx="5372906" cy="609240"/>
          </a:xfrm>
        </p:spPr>
        <p:txBody>
          <a:bodyPr/>
          <a:lstStyle/>
          <a:p>
            <a:r>
              <a:rPr lang="sr-Latn-RS" dirty="0">
                <a:solidFill>
                  <a:schemeClr val="accent3"/>
                </a:solidFill>
              </a:rPr>
              <a:t>DINAMIK</a:t>
            </a:r>
            <a:r>
              <a:rPr lang="en-US" dirty="0">
                <a:solidFill>
                  <a:schemeClr val="accent3"/>
                </a:solidFill>
              </a:rPr>
              <a:t>A </a:t>
            </a:r>
            <a:br>
              <a:rPr lang="en-US" dirty="0">
                <a:solidFill>
                  <a:schemeClr val="accent3"/>
                </a:solidFill>
              </a:rPr>
            </a:br>
            <a:r>
              <a:rPr lang="en-US" dirty="0">
                <a:solidFill>
                  <a:schemeClr val="accent3"/>
                </a:solidFill>
              </a:rPr>
              <a:t>EMOCIJA</a:t>
            </a:r>
            <a:r>
              <a:rPr lang="sr-Latn-RS" dirty="0"/>
              <a:t> </a:t>
            </a:r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xmlns="" id="{D9BA5E59-4962-44F0-961B-F23B864E1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6911" y="5429694"/>
            <a:ext cx="1922334" cy="711374"/>
          </a:xfrm>
        </p:spPr>
        <p:txBody>
          <a:bodyPr>
            <a:normAutofit/>
          </a:bodyPr>
          <a:lstStyle/>
          <a:p>
            <a:r>
              <a:rPr lang="sr-Latn-RS" sz="3600" dirty="0">
                <a:solidFill>
                  <a:schemeClr val="bg1"/>
                </a:solidFill>
              </a:rPr>
              <a:t>Sadržaj</a:t>
            </a:r>
            <a:r>
              <a:rPr lang="sr-Latn-RS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2CE7144E-0817-4F41-B261-F7F50355A34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7361" y="3600677"/>
            <a:ext cx="3779423" cy="795237"/>
          </a:xfrm>
        </p:spPr>
        <p:txBody>
          <a:bodyPr>
            <a:normAutofit/>
          </a:bodyPr>
          <a:lstStyle/>
          <a:p>
            <a:r>
              <a:rPr lang="sr-Latn-RS" dirty="0">
                <a:solidFill>
                  <a:srgbClr val="00B050"/>
                </a:solidFill>
              </a:rPr>
              <a:t>LJUBOMORA, ZAVIST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38DF063B-B1F6-403E-AEBB-D954CF7461E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20420" y="113930"/>
            <a:ext cx="4290644" cy="1036075"/>
          </a:xfrm>
        </p:spPr>
        <p:txBody>
          <a:bodyPr>
            <a:normAutofit lnSpcReduction="10000"/>
          </a:bodyPr>
          <a:lstStyle/>
          <a:p>
            <a:endParaRPr lang="sr-Latn-RS" dirty="0"/>
          </a:p>
          <a:p>
            <a:r>
              <a:rPr lang="sr-Latn-RS" sz="390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anksioznost </a:t>
            </a:r>
            <a:endParaRPr lang="en-US" sz="3900" dirty="0">
              <a:solidFill>
                <a:schemeClr val="accent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B8FED9B-C467-49A4-A234-98876E3C76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81356" y="2109156"/>
            <a:ext cx="1620982" cy="532370"/>
          </a:xfrm>
        </p:spPr>
        <p:txBody>
          <a:bodyPr>
            <a:normAutofit/>
          </a:bodyPr>
          <a:lstStyle/>
          <a:p>
            <a:r>
              <a:rPr lang="sr-Latn-RS" b="1" dirty="0"/>
              <a:t> </a:t>
            </a:r>
            <a:endParaRPr lang="en-US" b="1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xmlns="" id="{1A56E187-E350-4531-BD2C-E8B47CDAC63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516274" y="1253311"/>
            <a:ext cx="3736693" cy="613436"/>
          </a:xfrm>
        </p:spPr>
        <p:txBody>
          <a:bodyPr/>
          <a:lstStyle/>
          <a:p>
            <a:r>
              <a:rPr lang="sr-Latn-RS" sz="32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depresivnost</a:t>
            </a:r>
            <a:endParaRPr lang="en-US" sz="32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xmlns="" id="{A497D6DC-E7CF-42F5-A004-B38F7E870875}"/>
              </a:ext>
            </a:extLst>
          </p:cNvPr>
          <p:cNvSpPr txBox="1">
            <a:spLocks/>
          </p:cNvSpPr>
          <p:nvPr/>
        </p:nvSpPr>
        <p:spPr>
          <a:xfrm>
            <a:off x="3038044" y="538742"/>
            <a:ext cx="2057658" cy="6134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r-Latn-RS" dirty="0">
              <a:solidFill>
                <a:schemeClr val="accent3"/>
              </a:solidFill>
            </a:endParaRP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xmlns="" id="{59BDCDD6-871F-4EE1-8F64-86E83AAFD06C}"/>
              </a:ext>
            </a:extLst>
          </p:cNvPr>
          <p:cNvSpPr txBox="1">
            <a:spLocks/>
          </p:cNvSpPr>
          <p:nvPr/>
        </p:nvSpPr>
        <p:spPr>
          <a:xfrm>
            <a:off x="4829134" y="2826910"/>
            <a:ext cx="3283549" cy="6134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RS" dirty="0">
                <a:solidFill>
                  <a:schemeClr val="accent3"/>
                </a:solidFill>
              </a:rPr>
              <a:t>s  t  i  d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xmlns="" id="{D7C97B8F-77BB-47E8-A4A6-D931E5BA7D07}"/>
              </a:ext>
            </a:extLst>
          </p:cNvPr>
          <p:cNvSpPr txBox="1">
            <a:spLocks/>
          </p:cNvSpPr>
          <p:nvPr/>
        </p:nvSpPr>
        <p:spPr>
          <a:xfrm>
            <a:off x="1091847" y="2275133"/>
            <a:ext cx="4638502" cy="66294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RS" sz="3200" b="0" spc="0" dirty="0">
                <a:solidFill>
                  <a:schemeClr val="tx2">
                    <a:lumMod val="50000"/>
                  </a:schemeClr>
                </a:solidFill>
                <a:effectLst/>
                <a:latin typeface="Modern Love"/>
                <a:ea typeface="+mn-ea"/>
                <a:cs typeface="+mn-cs"/>
              </a:rPr>
              <a:t>OSEĆANJE KRIVICE</a:t>
            </a:r>
            <a:endParaRPr lang="sr-Latn-RS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xmlns="" id="{C078E315-AFFD-4DDF-93F2-C1DD87BC9841}"/>
              </a:ext>
            </a:extLst>
          </p:cNvPr>
          <p:cNvSpPr txBox="1">
            <a:spLocks/>
          </p:cNvSpPr>
          <p:nvPr/>
        </p:nvSpPr>
        <p:spPr>
          <a:xfrm>
            <a:off x="946542" y="3184239"/>
            <a:ext cx="3283549" cy="6134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xmlns="" id="{523B27B7-1526-4239-9730-3D507D8780B4}"/>
              </a:ext>
            </a:extLst>
          </p:cNvPr>
          <p:cNvSpPr txBox="1">
            <a:spLocks/>
          </p:cNvSpPr>
          <p:nvPr/>
        </p:nvSpPr>
        <p:spPr>
          <a:xfrm>
            <a:off x="2169771" y="4699010"/>
            <a:ext cx="3779423" cy="61409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RS" dirty="0">
                <a:solidFill>
                  <a:schemeClr val="accent3">
                    <a:lumMod val="75000"/>
                  </a:schemeClr>
                </a:solidFill>
              </a:rPr>
              <a:t>povređenost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xmlns="" id="{297E5AB1-AD47-4C92-AFA2-CCB5A71D3809}"/>
              </a:ext>
            </a:extLst>
          </p:cNvPr>
          <p:cNvSpPr txBox="1">
            <a:spLocks/>
          </p:cNvSpPr>
          <p:nvPr/>
        </p:nvSpPr>
        <p:spPr>
          <a:xfrm>
            <a:off x="4611064" y="5834350"/>
            <a:ext cx="3283549" cy="6134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RS" sz="8800" dirty="0">
                <a:solidFill>
                  <a:srgbClr val="FFC000"/>
                </a:solidFill>
              </a:rPr>
              <a:t>BES</a:t>
            </a:r>
          </a:p>
        </p:txBody>
      </p:sp>
    </p:spTree>
    <p:extLst>
      <p:ext uri="{BB962C8B-B14F-4D97-AF65-F5344CB8AC3E}">
        <p14:creationId xmlns:p14="http://schemas.microsoft.com/office/powerpoint/2010/main" val="2354804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1F0E26C-EA6F-45FC-807A-3F367B4FEE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97033" y="2427316"/>
            <a:ext cx="4815840" cy="2561243"/>
          </a:xfrm>
        </p:spPr>
        <p:txBody>
          <a:bodyPr>
            <a:normAutofit/>
          </a:bodyPr>
          <a:lstStyle/>
          <a:p>
            <a:r>
              <a:rPr lang="sr-Latn-RS" sz="4000" dirty="0"/>
              <a:t>Kratka rekapitulacija </a:t>
            </a:r>
            <a:endParaRPr lang="en-US" sz="4000" dirty="0"/>
          </a:p>
        </p:txBody>
      </p:sp>
      <p:pic>
        <p:nvPicPr>
          <p:cNvPr id="5" name="Picture 2" descr="Rekapitulacija | Frontal">
            <a:extLst>
              <a:ext uri="{FF2B5EF4-FFF2-40B4-BE49-F238E27FC236}">
                <a16:creationId xmlns:a16="http://schemas.microsoft.com/office/drawing/2014/main" xmlns="" id="{B1A4CD73-EFCC-482B-95AB-78B649818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295" y="1519640"/>
            <a:ext cx="4372264" cy="3468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2573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xmlns="" id="{DB01F1A1-8C1A-4C76-AE0B-D753CDB17D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err="1"/>
              <a:t>Vrednosti</a:t>
            </a:r>
            <a:r>
              <a:rPr lang="en-US" altLang="en-US" dirty="0"/>
              <a:t> </a:t>
            </a:r>
            <a:r>
              <a:rPr lang="en-US" altLang="en-US" dirty="0" err="1"/>
              <a:t>i</a:t>
            </a:r>
            <a:r>
              <a:rPr lang="sr-Latn-CS" altLang="en-US" dirty="0"/>
              <a:t> ABC model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xmlns="" id="{6685265E-500A-4A50-98E4-D80D549E8F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CS" altLang="en-US" dirty="0"/>
              <a:t>„ABC epizoda“ počinje kada dođe do </a:t>
            </a:r>
            <a:r>
              <a:rPr lang="sr-Latn-CS" altLang="en-US" dirty="0">
                <a:solidFill>
                  <a:srgbClr val="FF0000"/>
                </a:solidFill>
              </a:rPr>
              <a:t>blokade ciljeva odnosno kada su naše vrednosti ugrožene</a:t>
            </a:r>
            <a:r>
              <a:rPr lang="sr-Latn-CS" altLang="en-US" dirty="0"/>
              <a:t> (mi ljudi, po rečima Ellisa „emocionalizujemo“) </a:t>
            </a:r>
          </a:p>
          <a:p>
            <a:pPr eaLnBrk="1" hangingPunct="1"/>
            <a:r>
              <a:rPr lang="sr-Latn-CS" altLang="en-US" dirty="0" smtClean="0"/>
              <a:t>Nije </a:t>
            </a:r>
            <a:r>
              <a:rPr lang="sr-Latn-CS" altLang="en-US" dirty="0"/>
              <a:t>isto da li bez prsta ostane pijanista ili traktorista!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sr-Latn-C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xmlns="" id="{D9E7F0A0-3162-43C8-AACE-D9D47762B5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r-Latn-CS" altLang="en-US"/>
              <a:t>Koncept mentalnog zdravlja u REBT</a:t>
            </a: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xmlns="" id="{FE7138BC-BDAA-40F4-9A30-184194C86B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sr-Latn-CS" altLang="en-US" dirty="0"/>
              <a:t>DUGOROČNI HEDONIZAM ili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sr-Latn-CS" altLang="en-US" dirty="0"/>
              <a:t>	sloboda koja uključuje disciplinu</a:t>
            </a:r>
          </a:p>
          <a:p>
            <a:pPr eaLnBrk="1" hangingPunct="1"/>
            <a:endParaRPr lang="sr-Latn-CS" altLang="en-US" dirty="0"/>
          </a:p>
          <a:p>
            <a:pPr eaLnBrk="1" hangingPunct="1"/>
            <a:r>
              <a:rPr lang="sr-Latn-CS" altLang="en-US" i="1" dirty="0"/>
              <a:t>Odabrati važne ciljeve i aktivno ići ka njima</a:t>
            </a:r>
          </a:p>
          <a:p>
            <a:pPr eaLnBrk="1" hangingPunct="1"/>
            <a:r>
              <a:rPr lang="sr-Latn-CS" altLang="en-US" i="1" dirty="0"/>
              <a:t>Tolerisanje frustracije</a:t>
            </a:r>
          </a:p>
          <a:p>
            <a:pPr eaLnBrk="1" hangingPunct="1"/>
            <a:r>
              <a:rPr lang="sr-Latn-CS" altLang="en-US" i="1" dirty="0"/>
              <a:t>Samoprihvatanje</a:t>
            </a:r>
          </a:p>
          <a:p>
            <a:pPr marL="0" indent="0" eaLnBrk="1" hangingPunct="1">
              <a:buNone/>
            </a:pPr>
            <a:endParaRPr lang="sr-Latn-CS" altLang="en-US" i="1" dirty="0"/>
          </a:p>
        </p:txBody>
      </p:sp>
      <p:pic>
        <p:nvPicPr>
          <p:cNvPr id="26626" name="Picture 2" descr="Rekapitulacija | Frontal">
            <a:extLst>
              <a:ext uri="{FF2B5EF4-FFF2-40B4-BE49-F238E27FC236}">
                <a16:creationId xmlns:a16="http://schemas.microsoft.com/office/drawing/2014/main" xmlns="" id="{E479B75B-11DC-4A85-A2F9-A8276B0BA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309" y="1767739"/>
            <a:ext cx="2815197" cy="223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xmlns="" id="{0DDA41AB-C998-4B21-AA35-664BE72347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1669416"/>
              </p:ext>
            </p:extLst>
          </p:nvPr>
        </p:nvGraphicFramePr>
        <p:xfrm>
          <a:off x="4857659" y="1341120"/>
          <a:ext cx="6918960" cy="5147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FA4914F-FD74-49C8-A30F-1D8CF8ECAEAB}"/>
              </a:ext>
            </a:extLst>
          </p:cNvPr>
          <p:cNvSpPr/>
          <p:nvPr/>
        </p:nvSpPr>
        <p:spPr>
          <a:xfrm>
            <a:off x="1217829" y="1088797"/>
            <a:ext cx="294914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Aktivirajući </a:t>
            </a:r>
          </a:p>
          <a:p>
            <a:pPr algn="ctr"/>
            <a:r>
              <a:rPr lang="sr-Latn-RS" sz="4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događaj...</a:t>
            </a:r>
            <a:endParaRPr lang="en-US" sz="4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>
            <a:extLst>
              <a:ext uri="{FF2B5EF4-FFF2-40B4-BE49-F238E27FC236}">
                <a16:creationId xmlns:a16="http://schemas.microsoft.com/office/drawing/2014/main" xmlns="" id="{338CB1E8-C3B9-4A75-BCFD-ABDD8118514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65316" y="731520"/>
            <a:ext cx="9144000" cy="1024458"/>
          </a:xfrm>
        </p:spPr>
        <p:txBody>
          <a:bodyPr/>
          <a:lstStyle/>
          <a:p>
            <a:r>
              <a:rPr lang="sr-Latn-CS" altLang="en-US" dirty="0"/>
              <a:t>Emocije prema teoriji REBT</a:t>
            </a:r>
          </a:p>
        </p:txBody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xmlns="" id="{35D07F88-F9DF-4F7A-876C-75AC689664D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723505" y="1936101"/>
            <a:ext cx="9144000" cy="1024458"/>
          </a:xfrm>
        </p:spPr>
        <p:txBody>
          <a:bodyPr>
            <a:normAutofit/>
          </a:bodyPr>
          <a:lstStyle/>
          <a:p>
            <a:r>
              <a:rPr lang="sr-Latn-CS" altLang="en-US" sz="3200" b="1" dirty="0">
                <a:solidFill>
                  <a:srgbClr val="FF0000"/>
                </a:solidFill>
              </a:rPr>
              <a:t>sasvim osnovno, ali iz drugog ugla</a:t>
            </a:r>
          </a:p>
          <a:p>
            <a:endParaRPr lang="sr-Latn-CS" altLang="en-US" sz="3200" b="1" dirty="0">
              <a:solidFill>
                <a:srgbClr val="FF0000"/>
              </a:solidFill>
            </a:endParaRPr>
          </a:p>
          <a:p>
            <a:endParaRPr lang="sr-Latn-CS" altLang="en-US" sz="3200" b="1" dirty="0">
              <a:solidFill>
                <a:srgbClr val="FF0000"/>
              </a:solidFill>
            </a:endParaRPr>
          </a:p>
        </p:txBody>
      </p:sp>
      <p:pic>
        <p:nvPicPr>
          <p:cNvPr id="25602" name="Picture 2" descr="it's all about happiness and expression.... #focuspocus ...">
            <a:extLst>
              <a:ext uri="{FF2B5EF4-FFF2-40B4-BE49-F238E27FC236}">
                <a16:creationId xmlns:a16="http://schemas.microsoft.com/office/drawing/2014/main" xmlns="" id="{4436716F-59A2-4CF4-A73D-7AAEBA19A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352" y="3473511"/>
            <a:ext cx="4257574" cy="283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/>
      <p:bldP spid="1116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>
            <a:extLst>
              <a:ext uri="{FF2B5EF4-FFF2-40B4-BE49-F238E27FC236}">
                <a16:creationId xmlns:a16="http://schemas.microsoft.com/office/drawing/2014/main" xmlns="" id="{CF5FA4C5-F62B-472F-8352-4417152A73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96938" y="3718026"/>
            <a:ext cx="3931920" cy="1560556"/>
          </a:xfrm>
          <a:ln w="28575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sr-Latn-CS" altLang="en-US" sz="3200" b="1" dirty="0">
                <a:solidFill>
                  <a:schemeClr val="accent1"/>
                </a:solidFill>
              </a:rPr>
              <a:t>“zdrave”</a:t>
            </a:r>
            <a:r>
              <a:rPr lang="sr-Latn-CS" altLang="en-US" sz="3200" b="1" dirty="0"/>
              <a:t> i „</a:t>
            </a:r>
            <a:r>
              <a:rPr lang="sr-Latn-CS" altLang="en-US" sz="3200" b="1" dirty="0">
                <a:solidFill>
                  <a:srgbClr val="FF0000"/>
                </a:solidFill>
              </a:rPr>
              <a:t>nezdrave“ </a:t>
            </a:r>
            <a:r>
              <a:rPr lang="sr-Latn-CS" altLang="en-US" sz="3200" b="1" dirty="0"/>
              <a:t>NEGATIVNE EMOCIJE</a:t>
            </a:r>
          </a:p>
        </p:txBody>
      </p:sp>
      <p:sp>
        <p:nvSpPr>
          <p:cNvPr id="113667" name="Rectangle 3">
            <a:extLst>
              <a:ext uri="{FF2B5EF4-FFF2-40B4-BE49-F238E27FC236}">
                <a16:creationId xmlns:a16="http://schemas.microsoft.com/office/drawing/2014/main" xmlns="" id="{A553D8C9-FD14-4AE0-B7AD-3FC80BBE01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13508" y="640079"/>
            <a:ext cx="11015749" cy="2148741"/>
          </a:xfrm>
        </p:spPr>
        <p:txBody>
          <a:bodyPr/>
          <a:lstStyle/>
          <a:p>
            <a:r>
              <a:rPr lang="sr-Latn-CS" altLang="en-US" b="1" dirty="0">
                <a:solidFill>
                  <a:srgbClr val="00B050"/>
                </a:solidFill>
              </a:rPr>
              <a:t>prijatne emocije </a:t>
            </a:r>
            <a:r>
              <a:rPr lang="sr-Latn-CS" altLang="en-US" dirty="0"/>
              <a:t>– kada dobijamo što želimo (ljubav, zadovoljstvo, radost, radoznalost, zainteresovanost...)</a:t>
            </a:r>
          </a:p>
          <a:p>
            <a:pPr marL="0" indent="0">
              <a:buNone/>
            </a:pPr>
            <a:endParaRPr lang="sr-Latn-CS" altLang="en-US" dirty="0"/>
          </a:p>
          <a:p>
            <a:r>
              <a:rPr lang="sr-Latn-CS" altLang="en-US" dirty="0">
                <a:solidFill>
                  <a:srgbClr val="FF0000"/>
                </a:solidFill>
              </a:rPr>
              <a:t>neprijatne (negativne) emocije </a:t>
            </a:r>
            <a:r>
              <a:rPr lang="sr-Latn-CS" altLang="en-US" dirty="0"/>
              <a:t>– reakcije na prepreke (frustriranost)</a:t>
            </a:r>
          </a:p>
        </p:txBody>
      </p:sp>
      <p:pic>
        <p:nvPicPr>
          <p:cNvPr id="24578" name="Picture 2" descr="I'm Disappointed in You! | Family Matters">
            <a:extLst>
              <a:ext uri="{FF2B5EF4-FFF2-40B4-BE49-F238E27FC236}">
                <a16:creationId xmlns:a16="http://schemas.microsoft.com/office/drawing/2014/main" xmlns="" id="{F39CA1A2-FFC5-46C3-9E7C-F64815010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7" y="3208397"/>
            <a:ext cx="3514491" cy="279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Alone sad pictures boy girls">
            <a:extLst>
              <a:ext uri="{FF2B5EF4-FFF2-40B4-BE49-F238E27FC236}">
                <a16:creationId xmlns:a16="http://schemas.microsoft.com/office/drawing/2014/main" xmlns="" id="{3CEAD000-715E-44F1-AC91-AA10C2417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992" y="2888574"/>
            <a:ext cx="2702181" cy="357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xmlns="" id="{58217C23-8FE9-435E-AE17-83D1796D77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CS" altLang="en-US" sz="4000" b="1" dirty="0">
                <a:solidFill>
                  <a:srgbClr val="0070C0"/>
                </a:solidFill>
              </a:rPr>
              <a:t>ZDRAVE NEGATIVNE EMOCIJE</a:t>
            </a:r>
          </a:p>
        </p:txBody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xmlns="" id="{817708C4-9696-48A9-A74A-885AE342BE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sr-Latn-CS" altLang="en-US" dirty="0"/>
              <a:t>ljudi prirodno doživljavaju </a:t>
            </a:r>
            <a:r>
              <a:rPr lang="sr-Latn-CS" altLang="en-US" dirty="0">
                <a:solidFill>
                  <a:schemeClr val="accent1"/>
                </a:solidFill>
              </a:rPr>
              <a:t>tzv. zdrave negativne emocije</a:t>
            </a:r>
            <a:r>
              <a:rPr lang="sr-Latn-CS" altLang="en-US" dirty="0"/>
              <a:t> (tugu, razočaranje, nezadovoljstvo, žaljenje) kada njihove želje nisu ispunjene</a:t>
            </a:r>
            <a:r>
              <a:rPr lang="en-US" altLang="en-US" dirty="0"/>
              <a:t> *</a:t>
            </a:r>
            <a:endParaRPr lang="sr-Latn-CS" altLang="en-US" dirty="0"/>
          </a:p>
          <a:p>
            <a:pPr lvl="1">
              <a:lnSpc>
                <a:spcPct val="90000"/>
              </a:lnSpc>
            </a:pPr>
            <a:r>
              <a:rPr lang="sr-Latn-CS" altLang="en-US" dirty="0"/>
              <a:t>ove emocije imaju </a:t>
            </a:r>
            <a:r>
              <a:rPr lang="sr-Latn-CS" altLang="en-US" b="1" dirty="0">
                <a:solidFill>
                  <a:schemeClr val="accent1"/>
                </a:solidFill>
              </a:rPr>
              <a:t>konstruktive, motivišuće karakteristike</a:t>
            </a:r>
          </a:p>
          <a:p>
            <a:pPr lvl="2">
              <a:lnSpc>
                <a:spcPct val="90000"/>
              </a:lnSpc>
            </a:pPr>
            <a:r>
              <a:rPr lang="sr-Latn-CS" altLang="en-US" sz="2500" dirty="0"/>
              <a:t>pomažu ljudima da </a:t>
            </a:r>
            <a:r>
              <a:rPr lang="sr-Latn-CS" altLang="en-US" sz="2500" u="sng" dirty="0"/>
              <a:t>uklone prepreke sa cilja</a:t>
            </a:r>
          </a:p>
          <a:p>
            <a:pPr lvl="2">
              <a:lnSpc>
                <a:spcPct val="90000"/>
              </a:lnSpc>
            </a:pPr>
            <a:r>
              <a:rPr lang="sr-Latn-CS" altLang="en-US" sz="2500" dirty="0"/>
              <a:t>pomažu ljudima da se </a:t>
            </a:r>
            <a:r>
              <a:rPr lang="sr-Latn-CS" altLang="en-US" sz="2500" u="sng" dirty="0"/>
              <a:t>konstruktivno prilagođavaju</a:t>
            </a:r>
            <a:r>
              <a:rPr lang="sr-Latn-CS" altLang="en-US" sz="2500" dirty="0"/>
              <a:t> u slučaju da njihove želje ne mogu biti zadovoljene</a:t>
            </a:r>
            <a:endParaRPr lang="en-US" altLang="en-US" sz="2500" dirty="0"/>
          </a:p>
          <a:p>
            <a:pPr lvl="2">
              <a:lnSpc>
                <a:spcPct val="90000"/>
              </a:lnSpc>
            </a:pPr>
            <a:endParaRPr lang="en-US" altLang="en-US" sz="2500" dirty="0"/>
          </a:p>
          <a:p>
            <a:pPr lvl="2">
              <a:lnSpc>
                <a:spcPct val="90000"/>
              </a:lnSpc>
            </a:pPr>
            <a:r>
              <a:rPr lang="sr-Latn-RS" altLang="en-US" sz="2500" dirty="0"/>
              <a:t>*kada ne žive u skladu sa svojim vrednostima i ciljevima</a:t>
            </a:r>
            <a:endParaRPr lang="sr-Latn-CS" altLang="en-US" sz="2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>
            <a:extLst>
              <a:ext uri="{FF2B5EF4-FFF2-40B4-BE49-F238E27FC236}">
                <a16:creationId xmlns:a16="http://schemas.microsoft.com/office/drawing/2014/main" xmlns="" id="{348D0119-FB29-40F9-8269-33E648214C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CS" altLang="en-US" sz="3200" b="1" dirty="0"/>
              <a:t>TERAPIJSKI PRISTUP ZDRAVIM NEGATIVNIM EMOCIJAMA</a:t>
            </a:r>
          </a:p>
        </p:txBody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xmlns="" id="{0FD7C143-5201-419A-804C-E0C0CBC6F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r-Latn-CS" altLang="en-US" b="1" dirty="0"/>
          </a:p>
          <a:p>
            <a:r>
              <a:rPr lang="sr-Latn-CS" altLang="en-US" b="1" dirty="0"/>
              <a:t>zdrave negativne emocije ne menjamo tokom terapije </a:t>
            </a:r>
            <a:r>
              <a:rPr lang="sr-Latn-CS" altLang="en-US" dirty="0"/>
              <a:t>jer ih smatramo posledicama racionalnog načina razmišljanja!</a:t>
            </a:r>
          </a:p>
          <a:p>
            <a:r>
              <a:rPr lang="sr-Latn-CS" altLang="en-US" dirty="0"/>
              <a:t>primer: kako postupamo ako klijent svoj problem definiše kao “</a:t>
            </a:r>
            <a:r>
              <a:rPr lang="sr-Latn-CS" altLang="en-US" b="1" dirty="0"/>
              <a:t>nezadovoljan sam </a:t>
            </a:r>
            <a:r>
              <a:rPr lang="sr-Latn-CS" altLang="en-US" dirty="0"/>
              <a:t>situacijom kod kuće”?</a:t>
            </a:r>
          </a:p>
          <a:p>
            <a:r>
              <a:rPr lang="sr-Latn-CS" altLang="en-US" dirty="0"/>
              <a:t>ČEMU SLUŽI NEZADOVOLJSTVO? </a:t>
            </a:r>
          </a:p>
          <a:p>
            <a:r>
              <a:rPr lang="sr-Latn-CS" altLang="en-US" dirty="0"/>
              <a:t>da podstakne promenu ili prihvatanje </a:t>
            </a:r>
          </a:p>
          <a:p>
            <a:r>
              <a:rPr lang="sr-Latn-CS" altLang="en-US" dirty="0"/>
              <a:t>a šta sa nezadovoljstvom koje traje?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E78A6-2C6A-43E9-A8CF-036F3B05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/>
              <a:t>Anksioznost</a:t>
            </a:r>
            <a:r>
              <a:rPr lang="sr-Latn-RS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B44EFE-2F2D-4708-B62F-68B71DD3A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89" y="1690687"/>
            <a:ext cx="6485313" cy="4554837"/>
          </a:xfrm>
        </p:spPr>
        <p:txBody>
          <a:bodyPr/>
          <a:lstStyle/>
          <a:p>
            <a:r>
              <a:rPr lang="sr-Latn-RS" b="1" dirty="0"/>
              <a:t>A</a:t>
            </a:r>
            <a:r>
              <a:rPr lang="sr-Latn-RS" dirty="0"/>
              <a:t> = neizvesnost, nepoznato, pretnja </a:t>
            </a:r>
            <a:r>
              <a:rPr lang="sr-Latn-RS" dirty="0">
                <a:solidFill>
                  <a:srgbClr val="FF0000"/>
                </a:solidFill>
              </a:rPr>
              <a:t>OPASNOST</a:t>
            </a:r>
            <a:r>
              <a:rPr lang="sr-Latn-RS" dirty="0"/>
              <a:t> PO DOMEN (procena opasnosti, ugroženosti) </a:t>
            </a:r>
          </a:p>
          <a:p>
            <a:r>
              <a:rPr lang="sr-Latn-RS" b="1" dirty="0"/>
              <a:t>B</a:t>
            </a:r>
            <a:r>
              <a:rPr lang="sr-Latn-RS" dirty="0"/>
              <a:t> = katastrofizacija, potcenjivanje ličnih resursa, izostaje orijentacija na problem, </a:t>
            </a:r>
            <a:r>
              <a:rPr lang="sr-Latn-RS" dirty="0">
                <a:solidFill>
                  <a:srgbClr val="FF0000"/>
                </a:solidFill>
              </a:rPr>
              <a:t>ŠTA AKO, ŠTA AKO...</a:t>
            </a:r>
          </a:p>
          <a:p>
            <a:r>
              <a:rPr lang="sr-Latn-RS" b="1" dirty="0"/>
              <a:t>C</a:t>
            </a:r>
            <a:r>
              <a:rPr lang="sr-Latn-RS" dirty="0"/>
              <a:t> (b) = </a:t>
            </a:r>
            <a:r>
              <a:rPr lang="sr-Latn-RS" dirty="0">
                <a:solidFill>
                  <a:srgbClr val="FF0000"/>
                </a:solidFill>
              </a:rPr>
              <a:t>pobeći, izbeći</a:t>
            </a:r>
            <a:r>
              <a:rPr lang="sr-Latn-RS" dirty="0"/>
              <a:t>, „mentalno pobeći“, „magija“, anesteziranje osećanja, potreba za razuveravanjem</a:t>
            </a:r>
          </a:p>
          <a:p>
            <a:r>
              <a:rPr lang="sr-Latn-RS" dirty="0"/>
              <a:t>telesne manifestacije... </a:t>
            </a:r>
          </a:p>
        </p:txBody>
      </p:sp>
      <p:pic>
        <p:nvPicPr>
          <p:cNvPr id="5" name="Picture Placeholder 24" descr="A compass on green background">
            <a:extLst>
              <a:ext uri="{FF2B5EF4-FFF2-40B4-BE49-F238E27FC236}">
                <a16:creationId xmlns:a16="http://schemas.microsoft.com/office/drawing/2014/main" xmlns="" id="{82C06F01-4DD8-4146-B268-C5AF1F5ADC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6136" y="365125"/>
            <a:ext cx="3893493" cy="5880400"/>
          </a:xfrm>
          <a:prstGeom prst="rect">
            <a:avLst/>
          </a:prstGeom>
          <a:solidFill>
            <a:srgbClr val="F8C96D">
              <a:lumMod val="20000"/>
              <a:lumOff val="80000"/>
            </a:s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F4F8D46-69AE-4830-99DF-679F963EB973}"/>
              </a:ext>
            </a:extLst>
          </p:cNvPr>
          <p:cNvSpPr txBox="1"/>
          <p:nvPr/>
        </p:nvSpPr>
        <p:spPr>
          <a:xfrm>
            <a:off x="8089408" y="4463934"/>
            <a:ext cx="33334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sz="2000" dirty="0">
                <a:solidFill>
                  <a:schemeClr val="bg1"/>
                </a:solidFill>
              </a:rPr>
              <a:t>konstruktivna briga, zabrinutost za...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sz="2000" dirty="0">
                <a:solidFill>
                  <a:schemeClr val="bg1"/>
                </a:solidFill>
              </a:rPr>
              <a:t>suočavanje, konstruktivno ponašanje</a:t>
            </a:r>
          </a:p>
        </p:txBody>
      </p:sp>
    </p:spTree>
    <p:extLst>
      <p:ext uri="{BB962C8B-B14F-4D97-AF65-F5344CB8AC3E}">
        <p14:creationId xmlns:p14="http://schemas.microsoft.com/office/powerpoint/2010/main" val="823088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xmlns="" id="{F6B161D0-0249-454C-9FB7-E81CB54A9E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9753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sr-Latn-CS" altLang="en-US" sz="4000" dirty="0"/>
              <a:t>telesni simptomi anksioznosti</a:t>
            </a:r>
            <a:br>
              <a:rPr lang="sr-Latn-CS" altLang="en-US" sz="4000" dirty="0"/>
            </a:br>
            <a:r>
              <a:rPr lang="sr-Latn-CS" altLang="en-US" sz="3200" b="1" dirty="0">
                <a:solidFill>
                  <a:srgbClr val="FF0000"/>
                </a:solidFill>
              </a:rPr>
              <a:t>napomena: (ne)tolerisanje simptoma čest razlog za „problem oko problema“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xmlns="" id="{3931F6B2-B190-447B-8601-47DA58671F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sr-Latn-CS" altLang="en-US"/>
          </a:p>
          <a:p>
            <a:pPr eaLnBrk="1" hangingPunct="1"/>
            <a:endParaRPr lang="sr-Latn-CS" altLang="en-US"/>
          </a:p>
          <a:p>
            <a:pPr eaLnBrk="1" hangingPunct="1"/>
            <a:endParaRPr lang="sr-Latn-CS" altLang="en-US"/>
          </a:p>
          <a:p>
            <a:pPr eaLnBrk="1" hangingPunct="1"/>
            <a:endParaRPr lang="sr-Latn-CS" altLang="en-US"/>
          </a:p>
          <a:p>
            <a:pPr eaLnBrk="1" hangingPunct="1"/>
            <a:endParaRPr lang="sr-Latn-CS" altLang="en-US"/>
          </a:p>
        </p:txBody>
      </p:sp>
      <p:pic>
        <p:nvPicPr>
          <p:cNvPr id="38916" name="Picture 4">
            <a:extLst>
              <a:ext uri="{FF2B5EF4-FFF2-40B4-BE49-F238E27FC236}">
                <a16:creationId xmlns:a16="http://schemas.microsoft.com/office/drawing/2014/main" xmlns="" id="{2CBD8E6F-DD27-4A58-8F04-257FE21DD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81201"/>
            <a:ext cx="8153400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D4D60036-72B4-4D76-A3E5-AFCFA0CB75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r-Latn-CS" altLang="en-US">
                <a:latin typeface="Arial Unicode MS" pitchFamily="34" charset="-128"/>
              </a:rPr>
              <a:t>“Recept za tremu”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xmlns="" id="{35A21F1E-F249-4AC3-A2AF-46C7F38A2C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CS" altLang="en-US" dirty="0">
                <a:latin typeface="Arial Unicode MS" pitchFamily="34" charset="-128"/>
              </a:rPr>
              <a:t>počni panično da misliš šta sve može da krene naopako</a:t>
            </a:r>
          </a:p>
          <a:p>
            <a:r>
              <a:rPr lang="sr-Latn-CS" altLang="en-US" dirty="0">
                <a:latin typeface="Arial Unicode MS" pitchFamily="34" charset="-128"/>
              </a:rPr>
              <a:t>i pitaj se stalno: “Šta ako... </a:t>
            </a:r>
          </a:p>
          <a:p>
            <a:r>
              <a:rPr lang="sr-Latn-CS" altLang="en-US" sz="4400" dirty="0">
                <a:latin typeface="Arial Unicode MS" pitchFamily="34" charset="-128"/>
              </a:rPr>
              <a:t>šta ako...</a:t>
            </a:r>
          </a:p>
          <a:p>
            <a:r>
              <a:rPr lang="sr-Latn-CS" altLang="en-US" sz="5400" b="1" dirty="0">
                <a:latin typeface="Arial Unicode MS" pitchFamily="34" charset="-128"/>
              </a:rPr>
              <a:t>...Šta ako?!”</a:t>
            </a:r>
          </a:p>
          <a:p>
            <a:pPr>
              <a:buFontTx/>
              <a:buNone/>
            </a:pPr>
            <a:endParaRPr lang="sr-Latn-CS" altLang="en-US" sz="4000" b="1" dirty="0">
              <a:latin typeface="Arial Unicode MS" pitchFamily="34" charset="-128"/>
            </a:endParaRPr>
          </a:p>
        </p:txBody>
      </p:sp>
      <p:pic>
        <p:nvPicPr>
          <p:cNvPr id="1026" name="Picture 2" descr="What is anxiety | Black Dog Institute">
            <a:extLst>
              <a:ext uri="{FF2B5EF4-FFF2-40B4-BE49-F238E27FC236}">
                <a16:creationId xmlns:a16="http://schemas.microsoft.com/office/drawing/2014/main" xmlns="" id="{57FBC182-C2CD-450D-92A5-D9945F313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974" y="2546566"/>
            <a:ext cx="4402612" cy="290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xmlns="" id="{1A59BBD5-506C-4B29-8589-142A4CED7E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altLang="en-US" sz="4000" b="1"/>
              <a:t>Identifikovanje uverenja za specifične emocije</a:t>
            </a:r>
            <a:br>
              <a:rPr lang="sl-SI" altLang="en-US" sz="4000" b="1"/>
            </a:br>
            <a:endParaRPr lang="en-US" altLang="en-US" sz="4000" b="1"/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xmlns="" id="{60C16FB1-4E4C-4753-883B-4C828401F1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46265" y="2216323"/>
            <a:ext cx="10515600" cy="4351338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</a:pPr>
            <a:r>
              <a:rPr lang="hr-HR" altLang="en-US" sz="2400" dirty="0"/>
              <a:t>do "B" najlakše dolazimo postavljanjem pitanja koja se odnose na budućnost "Kakve probleme predviđate?", “Šta mislite da bi moglo da se desi?“</a:t>
            </a:r>
          </a:p>
          <a:p>
            <a:pPr>
              <a:lnSpc>
                <a:spcPct val="80000"/>
              </a:lnSpc>
            </a:pPr>
            <a:r>
              <a:rPr lang="hr-HR" altLang="en-US" sz="2400" dirty="0"/>
              <a:t>dva najčešća straha - strah od odbacivanja i neuspeha - Paul Hauck</a:t>
            </a:r>
          </a:p>
          <a:p>
            <a:pPr>
              <a:lnSpc>
                <a:spcPct val="80000"/>
              </a:lnSpc>
            </a:pPr>
            <a:r>
              <a:rPr lang="hr-HR" altLang="en-US" sz="2400" dirty="0"/>
              <a:t>kognitivni koraci koji vode u anksioznost:</a:t>
            </a:r>
          </a:p>
          <a:p>
            <a:pPr lvl="1">
              <a:lnSpc>
                <a:spcPct val="80000"/>
              </a:lnSpc>
            </a:pPr>
            <a:r>
              <a:rPr lang="hr-HR" altLang="en-US" sz="2000" dirty="0"/>
              <a:t>1. nešto loše se može desiti</a:t>
            </a:r>
          </a:p>
          <a:p>
            <a:pPr lvl="1">
              <a:lnSpc>
                <a:spcPct val="80000"/>
              </a:lnSpc>
            </a:pPr>
            <a:r>
              <a:rPr lang="hr-HR" altLang="en-US" sz="2000" dirty="0"/>
              <a:t>2. ako se to desi, to će biti užasno</a:t>
            </a:r>
          </a:p>
          <a:p>
            <a:pPr lvl="1">
              <a:lnSpc>
                <a:spcPct val="80000"/>
              </a:lnSpc>
            </a:pPr>
            <a:r>
              <a:rPr lang="hr-HR" altLang="en-US" sz="2000" dirty="0"/>
              <a:t>3. pošto to može biti užasno ja se moram brinuti, uzbuđivati, misliti o tome sve vreme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xmlns="" id="{160AE4F1-0555-417D-AC7E-52354D5DD322}"/>
              </a:ext>
            </a:extLst>
          </p:cNvPr>
          <p:cNvSpPr txBox="1">
            <a:spLocks/>
          </p:cNvSpPr>
          <p:nvPr/>
        </p:nvSpPr>
        <p:spPr>
          <a:xfrm>
            <a:off x="4058743" y="1180248"/>
            <a:ext cx="4290644" cy="103607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382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62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r-Latn-RS" sz="2382" b="0" i="0" u="none" strike="noStrike" kern="1200" cap="none" spc="0" normalizeH="0" baseline="0" noProof="0" dirty="0">
              <a:ln>
                <a:noFill/>
              </a:ln>
              <a:solidFill>
                <a:srgbClr val="58E5A2"/>
              </a:solidFill>
              <a:effectLst/>
              <a:uLnTx/>
              <a:uFillTx/>
              <a:latin typeface="Modern Love"/>
              <a:ea typeface="+mn-ea"/>
              <a:cs typeface="+mn-cs"/>
            </a:endParaRPr>
          </a:p>
          <a:p>
            <a:pPr marL="0" marR="0" lvl="0" indent="0" algn="l" defTabSz="914462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r-Latn-RS" sz="3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dern Love"/>
                <a:ea typeface="+mn-ea"/>
                <a:cs typeface="+mn-cs"/>
              </a:rPr>
              <a:t>anksioznost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xmlns="" id="{6109AE83-CF35-4670-92E7-0E0F0F4B8D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r-Latn-CS" altLang="en-US"/>
              <a:t>Anksioznost je...</a:t>
            </a:r>
          </a:p>
        </p:txBody>
      </p:sp>
      <p:sp>
        <p:nvSpPr>
          <p:cNvPr id="209923" name="Rectangle 3">
            <a:extLst>
              <a:ext uri="{FF2B5EF4-FFF2-40B4-BE49-F238E27FC236}">
                <a16:creationId xmlns:a16="http://schemas.microsoft.com/office/drawing/2014/main" xmlns="" id="{03334EE2-4B54-4C87-9109-971ACAAC530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ctr" eaLnBrk="1" hangingPunct="1"/>
            <a:r>
              <a:rPr lang="sr-Latn-CS" altLang="en-US"/>
              <a:t>nervoza</a:t>
            </a:r>
          </a:p>
          <a:p>
            <a:pPr algn="ctr" eaLnBrk="1" hangingPunct="1"/>
            <a:r>
              <a:rPr lang="sr-Latn-CS" altLang="en-US"/>
              <a:t>trema</a:t>
            </a:r>
          </a:p>
          <a:p>
            <a:pPr algn="ctr" eaLnBrk="1" hangingPunct="1"/>
            <a:r>
              <a:rPr lang="sr-Latn-CS" altLang="en-US"/>
              <a:t>nemir</a:t>
            </a:r>
          </a:p>
          <a:p>
            <a:pPr algn="ctr" eaLnBrk="1" hangingPunct="1"/>
            <a:r>
              <a:rPr lang="sr-Latn-CS" altLang="en-US"/>
              <a:t>kao strah</a:t>
            </a:r>
          </a:p>
          <a:p>
            <a:pPr algn="ctr" eaLnBrk="1" hangingPunct="1"/>
            <a:r>
              <a:rPr lang="sr-Latn-CS" altLang="en-US">
                <a:solidFill>
                  <a:srgbClr val="FF0000"/>
                </a:solidFill>
              </a:rPr>
              <a:t>strepnja </a:t>
            </a:r>
          </a:p>
          <a:p>
            <a:pPr algn="ctr" eaLnBrk="1" hangingPunct="1"/>
            <a:r>
              <a:rPr lang="sr-Latn-CS" altLang="en-US">
                <a:solidFill>
                  <a:srgbClr val="FF0000"/>
                </a:solidFill>
              </a:rPr>
              <a:t>bojazan</a:t>
            </a:r>
          </a:p>
          <a:p>
            <a:pPr algn="ctr" eaLnBrk="1" hangingPunct="1"/>
            <a:r>
              <a:rPr lang="sr-Latn-CS" altLang="en-US">
                <a:solidFill>
                  <a:srgbClr val="FF0000"/>
                </a:solidFill>
              </a:rPr>
              <a:t>briga</a:t>
            </a:r>
          </a:p>
        </p:txBody>
      </p:sp>
      <p:sp>
        <p:nvSpPr>
          <p:cNvPr id="209925" name="Rectangle 5">
            <a:extLst>
              <a:ext uri="{FF2B5EF4-FFF2-40B4-BE49-F238E27FC236}">
                <a16:creationId xmlns:a16="http://schemas.microsoft.com/office/drawing/2014/main" xmlns="" id="{AADE40CD-7C03-43F8-A3DC-C2E5A1241BC5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286894" y="1679200"/>
            <a:ext cx="5918661" cy="43513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sr-Latn-CS" altLang="en-US" b="1" dirty="0"/>
              <a:t>Anksioznost je...</a:t>
            </a:r>
          </a:p>
          <a:p>
            <a:pPr algn="ctr" eaLnBrk="1" hangingPunct="1">
              <a:buFontTx/>
              <a:buNone/>
            </a:pPr>
            <a:endParaRPr lang="sr-Latn-CS" altLang="en-US" b="1" dirty="0"/>
          </a:p>
          <a:p>
            <a:pPr algn="ctr" eaLnBrk="1" hangingPunct="1">
              <a:buFontTx/>
              <a:buNone/>
            </a:pPr>
            <a:r>
              <a:rPr lang="sr-Latn-CS" altLang="en-US" b="1" dirty="0"/>
              <a:t>“strah na pozornici budućnosti...”</a:t>
            </a:r>
          </a:p>
          <a:p>
            <a:pPr eaLnBrk="1" hangingPunct="1"/>
            <a:endParaRPr lang="sr-Latn-CS" altLang="en-US" dirty="0"/>
          </a:p>
        </p:txBody>
      </p:sp>
      <p:pic>
        <p:nvPicPr>
          <p:cNvPr id="26629" name="Picture 8" descr="ANd9GcRBqju7h4v1s_aQIR6SxeCcGXMkRoF7bq5HoFYjzQovDOLl-jA_">
            <a:extLst>
              <a:ext uri="{FF2B5EF4-FFF2-40B4-BE49-F238E27FC236}">
                <a16:creationId xmlns:a16="http://schemas.microsoft.com/office/drawing/2014/main" xmlns="" id="{24C10377-7B98-4B86-B54F-C2223BEA0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810000"/>
            <a:ext cx="28194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9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9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9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09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099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xmlns="" id="{160D9A73-0D9B-4B93-8418-39FFF0A828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r-Latn-CS" altLang="en-US"/>
              <a:t>Kako nastaje?</a:t>
            </a:r>
          </a:p>
        </p:txBody>
      </p:sp>
      <p:sp>
        <p:nvSpPr>
          <p:cNvPr id="318467" name="Rectangle 3">
            <a:extLst>
              <a:ext uri="{FF2B5EF4-FFF2-40B4-BE49-F238E27FC236}">
                <a16:creationId xmlns:a16="http://schemas.microsoft.com/office/drawing/2014/main" xmlns="" id="{D27177A1-F585-46E0-B8C9-9735A2013F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9154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r-Latn-CS" altLang="en-US" sz="2400"/>
              <a:t>okidač: potencijalno opasne situacije</a:t>
            </a:r>
          </a:p>
          <a:p>
            <a:pPr eaLnBrk="1" hangingPunct="1">
              <a:lnSpc>
                <a:spcPct val="90000"/>
              </a:lnSpc>
            </a:pPr>
            <a:r>
              <a:rPr lang="sr-Latn-CS" altLang="en-US"/>
              <a:t>neizvesno je = </a:t>
            </a:r>
            <a:r>
              <a:rPr lang="sr-Latn-CS" altLang="en-US">
                <a:solidFill>
                  <a:srgbClr val="FF0000"/>
                </a:solidFill>
              </a:rPr>
              <a:t>opasno je</a:t>
            </a:r>
          </a:p>
          <a:p>
            <a:pPr eaLnBrk="1" hangingPunct="1">
              <a:lnSpc>
                <a:spcPct val="90000"/>
              </a:lnSpc>
            </a:pPr>
            <a:r>
              <a:rPr lang="sr-Latn-CS" altLang="en-US">
                <a:solidFill>
                  <a:srgbClr val="FF0000"/>
                </a:solidFill>
              </a:rPr>
              <a:t>nemam kontrolu! </a:t>
            </a:r>
            <a:r>
              <a:rPr lang="sr-Latn-CS" altLang="en-US" sz="3600"/>
              <a:t>alarm za opasnost</a:t>
            </a:r>
          </a:p>
          <a:p>
            <a:pPr eaLnBrk="1" hangingPunct="1">
              <a:lnSpc>
                <a:spcPct val="90000"/>
              </a:lnSpc>
            </a:pPr>
            <a:endParaRPr lang="sr-Latn-CS" altLang="en-US" sz="360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sr-Latn-CS" altLang="en-US" sz="2400"/>
          </a:p>
          <a:p>
            <a:pPr eaLnBrk="1" hangingPunct="1">
              <a:lnSpc>
                <a:spcPct val="90000"/>
              </a:lnSpc>
            </a:pPr>
            <a:endParaRPr lang="sr-Latn-CS" altLang="en-US" sz="2400"/>
          </a:p>
          <a:p>
            <a:pPr eaLnBrk="1" hangingPunct="1">
              <a:lnSpc>
                <a:spcPct val="90000"/>
              </a:lnSpc>
            </a:pPr>
            <a:endParaRPr lang="sr-Latn-CS" altLang="en-US" sz="2400"/>
          </a:p>
          <a:p>
            <a:pPr eaLnBrk="1" hangingPunct="1">
              <a:lnSpc>
                <a:spcPct val="90000"/>
              </a:lnSpc>
            </a:pPr>
            <a:endParaRPr lang="sr-Latn-CS" altLang="en-US" sz="2400"/>
          </a:p>
          <a:p>
            <a:pPr eaLnBrk="1" hangingPunct="1">
              <a:lnSpc>
                <a:spcPct val="90000"/>
              </a:lnSpc>
            </a:pPr>
            <a:r>
              <a:rPr lang="sr-Latn-CS" altLang="en-US" sz="2400"/>
              <a:t>okupiranost brigama (briga kao “zaštita”)</a:t>
            </a:r>
          </a:p>
          <a:p>
            <a:pPr eaLnBrk="1" hangingPunct="1">
              <a:lnSpc>
                <a:spcPct val="90000"/>
              </a:lnSpc>
            </a:pPr>
            <a:r>
              <a:rPr lang="sr-Latn-CS" altLang="en-US" sz="3600" b="1">
                <a:solidFill>
                  <a:srgbClr val="FF0000"/>
                </a:solidFill>
              </a:rPr>
              <a:t>POKVAREN ALARM ZA OPASNOST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sr-Latn-CS" altLang="en-US" sz="3600">
              <a:solidFill>
                <a:srgbClr val="FF0000"/>
              </a:solidFill>
            </a:endParaRPr>
          </a:p>
        </p:txBody>
      </p:sp>
      <p:pic>
        <p:nvPicPr>
          <p:cNvPr id="28676" name="Picture 7">
            <a:extLst>
              <a:ext uri="{FF2B5EF4-FFF2-40B4-BE49-F238E27FC236}">
                <a16:creationId xmlns:a16="http://schemas.microsoft.com/office/drawing/2014/main" xmlns="" id="{9B95B2F3-B2C2-4458-AB86-8C5FCC0CA9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136901"/>
            <a:ext cx="41148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8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8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18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18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18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>
            <a:extLst>
              <a:ext uri="{FF2B5EF4-FFF2-40B4-BE49-F238E27FC236}">
                <a16:creationId xmlns:a16="http://schemas.microsoft.com/office/drawing/2014/main" xmlns="" id="{B24B31E1-DD84-408C-BB4E-2BC875E94D5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0233" y="341313"/>
            <a:ext cx="6001760" cy="6150927"/>
          </a:xfrm>
        </p:spPr>
        <p:txBody>
          <a:bodyPr rtlCol="0">
            <a:normAutofit fontScale="77500" lnSpcReduction="20000"/>
          </a:bodyPr>
          <a:lstStyle/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b="1" dirty="0"/>
              <a:t>SOCIJALNA ANKSIOZNOST</a:t>
            </a:r>
          </a:p>
          <a:p>
            <a:pPr marL="0" indent="0" defTabSz="574675" fontAlgn="auto">
              <a:spcAft>
                <a:spcPts val="0"/>
              </a:spcAft>
              <a:buNone/>
              <a:defRPr/>
            </a:pPr>
            <a:endParaRPr lang="hr-HR" altLang="en-US" sz="3600" b="1" dirty="0"/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dirty="0"/>
              <a:t>Šta ako se obrukam, izblamiram, osramotim?!</a:t>
            </a:r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dirty="0"/>
              <a:t>Šta ako nešto lupim?!</a:t>
            </a:r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dirty="0"/>
              <a:t>Šta ako zablokiram, zaboravim šta treba da kažem?</a:t>
            </a:r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dirty="0"/>
              <a:t>Šta ako pocrvenim, mucam, drhtim, ako svi vide da sam uznemiren(a)? </a:t>
            </a:r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dirty="0"/>
              <a:t>Šta ako ne znam odgovor na pitanje? </a:t>
            </a:r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dirty="0"/>
              <a:t>Smejaće mi se...</a:t>
            </a:r>
            <a:r>
              <a:rPr lang="en-US" altLang="en-US" sz="3600" dirty="0"/>
              <a:t> </a:t>
            </a:r>
            <a:endParaRPr lang="sr-Latn-RS" altLang="en-US" sz="3600" dirty="0"/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sr-Latn-RS" altLang="en-US" sz="3600" dirty="0"/>
              <a:t>(užas, katastrofa!)</a:t>
            </a:r>
            <a:endParaRPr lang="hr-HR" altLang="en-US" sz="3600" dirty="0"/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dirty="0"/>
              <a:t>TRI SOCIJALNA STRAHA...</a:t>
            </a:r>
          </a:p>
          <a:p>
            <a:pPr marL="382588" indent="-382588" defTabSz="574675" fontAlgn="auto">
              <a:spcAft>
                <a:spcPts val="0"/>
              </a:spcAft>
              <a:defRPr/>
            </a:pPr>
            <a:r>
              <a:rPr lang="hr-HR" altLang="en-US" sz="3600" b="1" dirty="0">
                <a:solidFill>
                  <a:srgbClr val="FF0000"/>
                </a:solidFill>
              </a:rPr>
              <a:t>ISPASTI RUŽAN, GLUP I DOSADAN </a:t>
            </a:r>
          </a:p>
          <a:p>
            <a:pPr marL="382588" indent="-382588" defTabSz="574675" fontAlgn="auto">
              <a:spcAft>
                <a:spcPts val="0"/>
              </a:spcAft>
              <a:defRPr/>
            </a:pPr>
            <a:endParaRPr lang="hr-HR" altLang="en-US" dirty="0"/>
          </a:p>
          <a:p>
            <a:pPr marL="382588" indent="-382588" defTabSz="574675" fontAlgn="auto">
              <a:spcAft>
                <a:spcPts val="0"/>
              </a:spcAft>
              <a:defRPr/>
            </a:pPr>
            <a:endParaRPr lang="hr-HR" altLang="en-US" dirty="0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xmlns="" id="{F55E500F-D44B-4DD4-9070-C49EFDB9B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38" y="341313"/>
            <a:ext cx="4627562" cy="2692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>
            <a:extLst>
              <a:ext uri="{FF2B5EF4-FFF2-40B4-BE49-F238E27FC236}">
                <a16:creationId xmlns:a16="http://schemas.microsoft.com/office/drawing/2014/main" xmlns="" id="{87A30267-13EF-4A21-A262-41CCE0CEBB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r-Latn-CS" altLang="en-US"/>
              <a:t>ilustracija vezana za domaći zadatak</a:t>
            </a:r>
          </a:p>
        </p:txBody>
      </p:sp>
      <p:graphicFrame>
        <p:nvGraphicFramePr>
          <p:cNvPr id="123907" name="Group 3">
            <a:extLst>
              <a:ext uri="{FF2B5EF4-FFF2-40B4-BE49-F238E27FC236}">
                <a16:creationId xmlns:a16="http://schemas.microsoft.com/office/drawing/2014/main" xmlns="" id="{C40E3245-4065-4162-A5B1-E890065A57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5352612"/>
              </p:ext>
            </p:extLst>
          </p:nvPr>
        </p:nvGraphicFramePr>
        <p:xfrm>
          <a:off x="756458" y="1417638"/>
          <a:ext cx="10424160" cy="4975580"/>
        </p:xfrm>
        <a:graphic>
          <a:graphicData uri="http://schemas.openxmlformats.org/drawingml/2006/table">
            <a:tbl>
              <a:tblPr/>
              <a:tblGrid>
                <a:gridCol w="4285085">
                  <a:extLst>
                    <a:ext uri="{9D8B030D-6E8A-4147-A177-3AD203B41FA5}">
                      <a16:colId xmlns:a16="http://schemas.microsoft.com/office/drawing/2014/main" xmlns="" val="2594077737"/>
                    </a:ext>
                  </a:extLst>
                </a:gridCol>
                <a:gridCol w="3179128">
                  <a:extLst>
                    <a:ext uri="{9D8B030D-6E8A-4147-A177-3AD203B41FA5}">
                      <a16:colId xmlns:a16="http://schemas.microsoft.com/office/drawing/2014/main" xmlns="" val="3271631294"/>
                    </a:ext>
                  </a:extLst>
                </a:gridCol>
                <a:gridCol w="2959947">
                  <a:extLst>
                    <a:ext uri="{9D8B030D-6E8A-4147-A177-3AD203B41FA5}">
                      <a16:colId xmlns:a16="http://schemas.microsoft.com/office/drawing/2014/main" xmlns="" val="1942387070"/>
                    </a:ext>
                  </a:extLst>
                </a:gridCol>
              </a:tblGrid>
              <a:tr h="7693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INTERPRETACIJA ZNAČAJNOG A OD STRANE OSOBE</a:t>
                      </a:r>
                      <a:endParaRPr kumimoji="0" lang="sr-Latn-C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TIP UVERENJA</a:t>
                      </a:r>
                      <a:endParaRPr kumimoji="0" lang="sr-Latn-C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EMOCIJA</a:t>
                      </a:r>
                      <a:endParaRPr kumimoji="0" lang="sr-Latn-C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64341178"/>
                  </a:ext>
                </a:extLst>
              </a:tr>
              <a:tr h="1513924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događaj/okidač: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izlazak na diplomski ispit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Pretnja ili opasnost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(potencijalna opasnost po domen – pretnja po ugled)</a:t>
                      </a:r>
                      <a:endParaRPr kumimoji="0" lang="sr-Latn-CS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Iracionalno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moram imati savršen nastup; bilo bi užasno da se obrukam</a:t>
                      </a:r>
                      <a:endParaRPr kumimoji="0" lang="sr-Latn-CS" alt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Anksioznost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CS" alt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7667918"/>
                  </a:ext>
                </a:extLst>
              </a:tr>
              <a:tr h="23752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Racionalno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voleo bih da ostavim dobar utisak, ali prihvatam mogućnost da ne bude sve kako zamišljam</a:t>
                      </a:r>
                      <a:endParaRPr kumimoji="0" lang="sr-Latn-CS" alt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zabrinutost (“konstruktivna trema”)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(I care = usredređen sam, marim, obraćam pažnju, vodim računa o tome)</a:t>
                      </a:r>
                      <a:endParaRPr kumimoji="0" lang="sr-Latn-CS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37313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E78A6-2C6A-43E9-A8CF-036F3B05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/>
              <a:t>Depresivnost</a:t>
            </a:r>
            <a:r>
              <a:rPr lang="sr-Latn-RS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B44EFE-2F2D-4708-B62F-68B71DD3A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89" y="1690687"/>
            <a:ext cx="6485313" cy="4554837"/>
          </a:xfrm>
        </p:spPr>
        <p:txBody>
          <a:bodyPr>
            <a:normAutofit/>
          </a:bodyPr>
          <a:lstStyle/>
          <a:p>
            <a:r>
              <a:rPr lang="sr-Latn-RS" b="1" dirty="0"/>
              <a:t>A</a:t>
            </a:r>
            <a:r>
              <a:rPr lang="sr-Latn-RS" dirty="0"/>
              <a:t> = gubitak, neuspeh u značajnom domenu* </a:t>
            </a:r>
          </a:p>
          <a:p>
            <a:r>
              <a:rPr lang="sr-Latn-RS" b="1" dirty="0"/>
              <a:t>B</a:t>
            </a:r>
            <a:r>
              <a:rPr lang="sr-Latn-RS" dirty="0"/>
              <a:t> = Bekova trijada (negativno viđenje sebe, okolnosti i budućnosti)</a:t>
            </a:r>
          </a:p>
          <a:p>
            <a:pPr lvl="1"/>
            <a:r>
              <a:rPr lang="sr-Latn-RS" dirty="0"/>
              <a:t>„ja sam bespomoćan“ </a:t>
            </a:r>
          </a:p>
          <a:p>
            <a:pPr lvl="1"/>
            <a:r>
              <a:rPr lang="sr-Latn-RS" dirty="0"/>
              <a:t>ruminiranje o gubitku, greškama, neuspehu</a:t>
            </a:r>
            <a:endParaRPr lang="sr-Latn-RS" dirty="0">
              <a:solidFill>
                <a:srgbClr val="FF0000"/>
              </a:solidFill>
            </a:endParaRPr>
          </a:p>
          <a:p>
            <a:r>
              <a:rPr lang="sr-Latn-RS" b="1" dirty="0"/>
              <a:t>C (b)</a:t>
            </a:r>
            <a:r>
              <a:rPr lang="sr-Latn-RS" dirty="0"/>
              <a:t> = </a:t>
            </a:r>
            <a:r>
              <a:rPr lang="sr-Latn-RS" dirty="0">
                <a:solidFill>
                  <a:srgbClr val="FF0000"/>
                </a:solidFill>
              </a:rPr>
              <a:t>povlačenje, povlačenje u sebe, </a:t>
            </a:r>
            <a:r>
              <a:rPr lang="sr-Latn-RS" dirty="0"/>
              <a:t>izolacija, neaktivnost, autodestruktivno ponašanje</a:t>
            </a:r>
          </a:p>
        </p:txBody>
      </p:sp>
      <p:pic>
        <p:nvPicPr>
          <p:cNvPr id="5" name="Picture Placeholder 24" descr="A compass on green background">
            <a:extLst>
              <a:ext uri="{FF2B5EF4-FFF2-40B4-BE49-F238E27FC236}">
                <a16:creationId xmlns:a16="http://schemas.microsoft.com/office/drawing/2014/main" xmlns="" id="{82C06F01-4DD8-4146-B268-C5AF1F5AD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6136" y="365125"/>
            <a:ext cx="3893493" cy="5880400"/>
          </a:xfrm>
          <a:prstGeom prst="rect">
            <a:avLst/>
          </a:prstGeom>
          <a:solidFill>
            <a:srgbClr val="F8C96D">
              <a:lumMod val="20000"/>
              <a:lumOff val="80000"/>
            </a:s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F4F8D46-69AE-4830-99DF-679F963EB973}"/>
              </a:ext>
            </a:extLst>
          </p:cNvPr>
          <p:cNvSpPr txBox="1"/>
          <p:nvPr/>
        </p:nvSpPr>
        <p:spPr>
          <a:xfrm>
            <a:off x="8020397" y="4829694"/>
            <a:ext cx="3333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sz="2400" dirty="0">
                <a:solidFill>
                  <a:schemeClr val="bg1"/>
                </a:solidFill>
              </a:rPr>
              <a:t>tuga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sz="2400" dirty="0">
                <a:solidFill>
                  <a:schemeClr val="bg1"/>
                </a:solidFill>
              </a:rPr>
              <a:t>izraziti, podeliti tugu</a:t>
            </a:r>
          </a:p>
        </p:txBody>
      </p:sp>
    </p:spTree>
    <p:extLst>
      <p:ext uri="{BB962C8B-B14F-4D97-AF65-F5344CB8AC3E}">
        <p14:creationId xmlns:p14="http://schemas.microsoft.com/office/powerpoint/2010/main" val="27084009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E78A6-2C6A-43E9-A8CF-036F3B05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/>
              <a:t>Osećanje krivice</a:t>
            </a:r>
            <a:r>
              <a:rPr lang="sr-Latn-RS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B44EFE-2F2D-4708-B62F-68B71DD3A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89" y="1690687"/>
            <a:ext cx="6485313" cy="4554837"/>
          </a:xfrm>
        </p:spPr>
        <p:txBody>
          <a:bodyPr/>
          <a:lstStyle/>
          <a:p>
            <a:r>
              <a:rPr lang="sr-Latn-RS" b="1" dirty="0"/>
              <a:t>A</a:t>
            </a:r>
            <a:r>
              <a:rPr lang="sr-Latn-RS" dirty="0"/>
              <a:t> = kršenje sopstvenog moralnog koda; počinjena greška</a:t>
            </a:r>
          </a:p>
          <a:p>
            <a:r>
              <a:rPr lang="sr-Latn-RS" b="1" dirty="0"/>
              <a:t>B</a:t>
            </a:r>
            <a:r>
              <a:rPr lang="sr-Latn-RS" dirty="0"/>
              <a:t> = apsolutno nisam smeo tako postupiti*, ja sam kriv (grešan, pogrešan)</a:t>
            </a:r>
          </a:p>
          <a:p>
            <a:r>
              <a:rPr lang="sr-Latn-RS" b="1" dirty="0"/>
              <a:t>C</a:t>
            </a:r>
            <a:r>
              <a:rPr lang="sr-Latn-RS" dirty="0"/>
              <a:t> (b) = </a:t>
            </a:r>
            <a:r>
              <a:rPr lang="sr-Latn-RS" dirty="0">
                <a:solidFill>
                  <a:srgbClr val="FF0000"/>
                </a:solidFill>
              </a:rPr>
              <a:t>samokažnjavanje</a:t>
            </a:r>
            <a:r>
              <a:rPr lang="sr-Latn-RS" dirty="0"/>
              <a:t>, uskraćivanje zadovoljstava sebi, odbacivanje odgovornosti* </a:t>
            </a:r>
          </a:p>
        </p:txBody>
      </p:sp>
      <p:pic>
        <p:nvPicPr>
          <p:cNvPr id="5" name="Picture Placeholder 24" descr="A compass on green background">
            <a:extLst>
              <a:ext uri="{FF2B5EF4-FFF2-40B4-BE49-F238E27FC236}">
                <a16:creationId xmlns:a16="http://schemas.microsoft.com/office/drawing/2014/main" xmlns="" id="{82C06F01-4DD8-4146-B268-C5AF1F5AD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6136" y="365125"/>
            <a:ext cx="3893493" cy="5880400"/>
          </a:xfrm>
          <a:prstGeom prst="rect">
            <a:avLst/>
          </a:prstGeom>
          <a:solidFill>
            <a:srgbClr val="F8C96D">
              <a:lumMod val="20000"/>
              <a:lumOff val="80000"/>
            </a:s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F4F8D46-69AE-4830-99DF-679F963EB973}"/>
              </a:ext>
            </a:extLst>
          </p:cNvPr>
          <p:cNvSpPr txBox="1"/>
          <p:nvPr/>
        </p:nvSpPr>
        <p:spPr>
          <a:xfrm>
            <a:off x="7966180" y="4347555"/>
            <a:ext cx="33334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sz="2000" dirty="0">
                <a:solidFill>
                  <a:schemeClr val="bg1"/>
                </a:solidFill>
              </a:rPr>
              <a:t>žaljenje, kajanje, griža savesti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sz="2000" dirty="0">
                <a:solidFill>
                  <a:schemeClr val="bg1"/>
                </a:solidFill>
              </a:rPr>
              <a:t>prihvata odgovornost, popravlja šta se može popraviti, izvinjava se</a:t>
            </a:r>
          </a:p>
        </p:txBody>
      </p:sp>
    </p:spTree>
    <p:extLst>
      <p:ext uri="{BB962C8B-B14F-4D97-AF65-F5344CB8AC3E}">
        <p14:creationId xmlns:p14="http://schemas.microsoft.com/office/powerpoint/2010/main" val="30872601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xmlns="" id="{6A145799-5E85-482B-9E54-1804FBD313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r-Latn-CS" altLang="en-US" dirty="0"/>
              <a:t>primer: osećanje krivice</a:t>
            </a:r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xmlns="" id="{50321D82-45D6-44EE-9105-95F198D13F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CS" altLang="en-US" dirty="0"/>
              <a:t>A – Dete se povredilo dok ga je baba čuvala. Mama je za to vreme bila na pilatesu. </a:t>
            </a:r>
          </a:p>
          <a:p>
            <a:r>
              <a:rPr lang="sr-Latn-CS" altLang="en-US" dirty="0"/>
              <a:t>B – Užasna sam majka. To se ne bi desilo da nisam otišla na trening. Kakva sam ja majka kad se zabavljam dok mi je dete povređeno? Neću to sebi nikada oprostiti. </a:t>
            </a:r>
          </a:p>
          <a:p>
            <a:pPr marL="0" indent="0">
              <a:buNone/>
            </a:pPr>
            <a:endParaRPr lang="sr-Latn-CS" altLang="en-US" dirty="0"/>
          </a:p>
          <a:p>
            <a:r>
              <a:rPr lang="sr-Latn-CS" altLang="en-US" dirty="0"/>
              <a:t>problem: zaključci koje osoba izvuče iz situacije</a:t>
            </a:r>
          </a:p>
          <a:p>
            <a:r>
              <a:rPr lang="sr-Latn-CS" altLang="en-US" dirty="0"/>
              <a:t>primer iz prakse: prolongiranje procesa tugovanja (smrt bliske osobe)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xmlns="" id="{D1A8C715-221C-4A64-8001-5DCE1352A9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altLang="en-US" sz="4000" b="1" dirty="0"/>
              <a:t>Identifikovanje uverenja za specifične emocije</a:t>
            </a:r>
            <a:br>
              <a:rPr lang="sl-SI" altLang="en-US" sz="4000" b="1" dirty="0"/>
            </a:br>
            <a:endParaRPr lang="en-US" altLang="en-US" sz="4000" b="1" dirty="0"/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xmlns="" id="{56CADA2C-CF85-4686-9664-4E7E3539D1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hr-HR" altLang="en-US" sz="2400" b="1" dirty="0"/>
          </a:p>
          <a:p>
            <a:pPr>
              <a:lnSpc>
                <a:spcPct val="80000"/>
              </a:lnSpc>
            </a:pPr>
            <a:r>
              <a:rPr lang="hr-HR" altLang="en-US" dirty="0"/>
              <a:t>Ima dve faze: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hr-HR" altLang="en-US" dirty="0"/>
              <a:t>	(1) osoba  veruje (smatra) da radi (ili je uradila) nešto pogrešno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hr-HR" altLang="en-US" dirty="0"/>
              <a:t>	(2) proklinje sebe zbog toga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hr-HR" altLang="en-US" dirty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hr-HR" altLang="en-US" dirty="0"/>
              <a:t>Osećanje krivice uključuje tu komponentu “samosrozavanja”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hr-HR" altLang="en-US" dirty="0"/>
              <a:t>koje često sabotira emotivno i bihejvioralno poboljšanje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hr-HR" altLang="en-US" dirty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hr-HR" altLang="en-US" sz="2400" dirty="0">
                <a:solidFill>
                  <a:srgbClr val="FF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SLUČAJ KANISTER</a:t>
            </a:r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xmlns="" id="{DDE9F516-D4D2-4709-B4A3-ABD29CA38692}"/>
              </a:ext>
            </a:extLst>
          </p:cNvPr>
          <p:cNvSpPr txBox="1">
            <a:spLocks/>
          </p:cNvSpPr>
          <p:nvPr/>
        </p:nvSpPr>
        <p:spPr>
          <a:xfrm>
            <a:off x="4258996" y="1426684"/>
            <a:ext cx="4638502" cy="66294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91446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838" b="1" kern="1200" spc="-9" baseline="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685847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78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09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40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71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02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33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465" indent="-228616" algn="l" defTabSz="91446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RS" sz="3200" b="0" spc="0" dirty="0">
                <a:solidFill>
                  <a:srgbClr val="92D050"/>
                </a:solidFill>
                <a:effectLst/>
                <a:latin typeface="Modern Love"/>
              </a:rPr>
              <a:t>OSEĆANJE KRIVICE</a:t>
            </a:r>
            <a:endParaRPr lang="sr-Latn-RS" sz="3200" dirty="0"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ostera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E78A6-2C6A-43E9-A8CF-036F3B05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/>
              <a:t>Stid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B44EFE-2F2D-4708-B62F-68B71DD3A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89" y="1690687"/>
            <a:ext cx="6485313" cy="4554837"/>
          </a:xfrm>
        </p:spPr>
        <p:txBody>
          <a:bodyPr/>
          <a:lstStyle/>
          <a:p>
            <a:r>
              <a:rPr lang="sr-Latn-RS" b="1" dirty="0"/>
              <a:t>A</a:t>
            </a:r>
            <a:r>
              <a:rPr lang="sr-Latn-RS" dirty="0"/>
              <a:t> = otkrivanje lične neadekvatnosti ili slabosti pred drugima</a:t>
            </a:r>
          </a:p>
          <a:p>
            <a:pPr marL="0" indent="0">
              <a:buNone/>
            </a:pPr>
            <a:endParaRPr lang="sr-Latn-RS" dirty="0"/>
          </a:p>
          <a:p>
            <a:r>
              <a:rPr lang="sr-Latn-RS" b="1" dirty="0"/>
              <a:t>B</a:t>
            </a:r>
            <a:r>
              <a:rPr lang="sr-Latn-RS" dirty="0"/>
              <a:t> = iracionalna procena „sramotnosti“ *</a:t>
            </a:r>
          </a:p>
          <a:p>
            <a:pPr marL="0" indent="0">
              <a:buNone/>
            </a:pPr>
            <a:endParaRPr lang="sr-Latn-RS" dirty="0"/>
          </a:p>
          <a:p>
            <a:r>
              <a:rPr lang="sr-Latn-RS" b="1" dirty="0"/>
              <a:t>C</a:t>
            </a:r>
            <a:r>
              <a:rPr lang="sr-Latn-RS" dirty="0"/>
              <a:t> (b) = bežanje, </a:t>
            </a:r>
            <a:r>
              <a:rPr lang="sr-Latn-RS" dirty="0">
                <a:solidFill>
                  <a:srgbClr val="FF0000"/>
                </a:solidFill>
              </a:rPr>
              <a:t>samoizolacija</a:t>
            </a:r>
            <a:r>
              <a:rPr lang="sr-Latn-RS" dirty="0"/>
              <a:t>, napad na druge ljude („svedoke“)*</a:t>
            </a:r>
          </a:p>
        </p:txBody>
      </p:sp>
      <p:pic>
        <p:nvPicPr>
          <p:cNvPr id="5" name="Picture Placeholder 24" descr="A compass on green background">
            <a:extLst>
              <a:ext uri="{FF2B5EF4-FFF2-40B4-BE49-F238E27FC236}">
                <a16:creationId xmlns:a16="http://schemas.microsoft.com/office/drawing/2014/main" xmlns="" id="{82C06F01-4DD8-4146-B268-C5AF1F5AD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6136" y="365125"/>
            <a:ext cx="3893493" cy="5880400"/>
          </a:xfrm>
          <a:prstGeom prst="rect">
            <a:avLst/>
          </a:prstGeom>
          <a:solidFill>
            <a:srgbClr val="F8C96D">
              <a:lumMod val="20000"/>
              <a:lumOff val="80000"/>
            </a:s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F4F8D46-69AE-4830-99DF-679F963EB973}"/>
              </a:ext>
            </a:extLst>
          </p:cNvPr>
          <p:cNvSpPr txBox="1"/>
          <p:nvPr/>
        </p:nvSpPr>
        <p:spPr>
          <a:xfrm>
            <a:off x="8020397" y="4829694"/>
            <a:ext cx="33334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razočaranost u svoj postupak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idemo dalje...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r-Latn-R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2851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xmlns="" id="{CBA02397-752E-4E7A-A863-342B5C5754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16695"/>
            <a:ext cx="10515600" cy="1105030"/>
          </a:xfrm>
        </p:spPr>
        <p:txBody>
          <a:bodyPr/>
          <a:lstStyle/>
          <a:p>
            <a:r>
              <a:rPr lang="hr-HR" altLang="en-US" sz="4000" dirty="0"/>
              <a:t>ABC primer sa stidom (otkrijte grešku)</a:t>
            </a:r>
            <a:endParaRPr lang="en-US" altLang="en-US" sz="4000" dirty="0"/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xmlns="" id="{1E4905CC-4568-43CE-B95D-F422176DA6C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381918"/>
            <a:ext cx="2066925" cy="4525963"/>
          </a:xfrm>
        </p:spPr>
        <p:txBody>
          <a:bodyPr/>
          <a:lstStyle/>
          <a:p>
            <a:r>
              <a:rPr lang="hr-HR" altLang="en-US" dirty="0"/>
              <a:t>A</a:t>
            </a:r>
          </a:p>
          <a:p>
            <a:endParaRPr lang="hr-HR" altLang="en-US" dirty="0"/>
          </a:p>
          <a:p>
            <a:r>
              <a:rPr lang="hr-HR" altLang="en-US" dirty="0"/>
              <a:t>B</a:t>
            </a:r>
          </a:p>
          <a:p>
            <a:endParaRPr lang="hr-HR" altLang="en-US" dirty="0"/>
          </a:p>
          <a:p>
            <a:r>
              <a:rPr lang="hr-HR" altLang="en-US" dirty="0"/>
              <a:t>C</a:t>
            </a:r>
          </a:p>
          <a:p>
            <a:endParaRPr lang="hr-HR" altLang="en-US" dirty="0"/>
          </a:p>
          <a:p>
            <a:endParaRPr lang="en-US" altLang="en-US" dirty="0"/>
          </a:p>
        </p:txBody>
      </p:sp>
      <p:sp>
        <p:nvSpPr>
          <p:cNvPr id="95236" name="Rectangle 4">
            <a:extLst>
              <a:ext uri="{FF2B5EF4-FFF2-40B4-BE49-F238E27FC236}">
                <a16:creationId xmlns:a16="http://schemas.microsoft.com/office/drawing/2014/main" xmlns="" id="{A1463302-4A60-463B-9F21-7C3D32AF7B75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287838" y="1600200"/>
            <a:ext cx="5922962" cy="2838450"/>
          </a:xfrm>
        </p:spPr>
        <p:txBody>
          <a:bodyPr/>
          <a:lstStyle/>
          <a:p>
            <a:r>
              <a:rPr lang="sr-Latn-CS" altLang="en-US" sz="2400"/>
              <a:t>plakala sam na ulici</a:t>
            </a:r>
          </a:p>
          <a:p>
            <a:endParaRPr lang="sr-Latn-CS" altLang="en-US" sz="2400"/>
          </a:p>
          <a:p>
            <a:r>
              <a:rPr lang="sr-Latn-CS" altLang="en-US" sz="2400"/>
              <a:t>svi su me zagledali</a:t>
            </a:r>
          </a:p>
          <a:p>
            <a:endParaRPr lang="sr-Latn-CS" altLang="en-US" sz="2400"/>
          </a:p>
          <a:p>
            <a:r>
              <a:rPr lang="sr-Latn-CS" altLang="en-US" sz="2400"/>
              <a:t>stid/osramoćenost</a:t>
            </a:r>
            <a:endParaRPr lang="en-US" altLang="en-US" sz="2400"/>
          </a:p>
        </p:txBody>
      </p:sp>
      <p:sp>
        <p:nvSpPr>
          <p:cNvPr id="95237" name="Line 5">
            <a:extLst>
              <a:ext uri="{FF2B5EF4-FFF2-40B4-BE49-F238E27FC236}">
                <a16:creationId xmlns:a16="http://schemas.microsoft.com/office/drawing/2014/main" xmlns="" id="{E111D2ED-74C2-4F5E-97AF-5FA40B01EAD4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7350" y="1916113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5238" name="Line 6">
            <a:extLst>
              <a:ext uri="{FF2B5EF4-FFF2-40B4-BE49-F238E27FC236}">
                <a16:creationId xmlns:a16="http://schemas.microsoft.com/office/drawing/2014/main" xmlns="" id="{8B062B7B-2DEF-478F-9E29-27DDB05716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7350" y="2924175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5239" name="Line 7">
            <a:extLst>
              <a:ext uri="{FF2B5EF4-FFF2-40B4-BE49-F238E27FC236}">
                <a16:creationId xmlns:a16="http://schemas.microsoft.com/office/drawing/2014/main" xmlns="" id="{179B6D68-82E6-4D63-AFF1-57FC07E4EF04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3644900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5240" name="Rectangle 8">
            <a:extLst>
              <a:ext uri="{FF2B5EF4-FFF2-40B4-BE49-F238E27FC236}">
                <a16:creationId xmlns:a16="http://schemas.microsoft.com/office/drawing/2014/main" xmlns="" id="{65B052B7-383E-4A2D-AA24-749774FDBF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4076700"/>
            <a:ext cx="7777163" cy="259238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hr-HR" altLang="en-US" sz="2000"/>
          </a:p>
          <a:p>
            <a:r>
              <a:rPr lang="hr-HR" altLang="en-US" sz="2000"/>
              <a:t>A = plakala sam na ulici i svi su me zagledali</a:t>
            </a:r>
          </a:p>
          <a:p>
            <a:r>
              <a:rPr lang="hr-HR" altLang="en-US" sz="2000"/>
              <a:t>B = nisam to sebi smela dozvoliti, užasno je što sam to sebi dozvolila, ne mogu podneti činjenicu da sam privukla pažnju ljudi na takav način i sl.</a:t>
            </a:r>
            <a:endParaRPr lang="hr-HR" altLang="en-US" sz="2000" i="1"/>
          </a:p>
          <a:p>
            <a:r>
              <a:rPr lang="hr-HR" altLang="en-US" sz="2000"/>
              <a:t>C = stid</a:t>
            </a:r>
          </a:p>
          <a:p>
            <a:pPr lvl="1"/>
            <a:endParaRPr lang="en-US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build="p"/>
      <p:bldP spid="9524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E78A6-2C6A-43E9-A8CF-036F3B05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/>
              <a:t>Ljubomora &amp; zavist </a:t>
            </a:r>
            <a:r>
              <a:rPr lang="sr-Latn-RS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B44EFE-2F2D-4708-B62F-68B71DD3A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89" y="1690687"/>
            <a:ext cx="6485313" cy="4554837"/>
          </a:xfrm>
        </p:spPr>
        <p:txBody>
          <a:bodyPr>
            <a:normAutofit/>
          </a:bodyPr>
          <a:lstStyle/>
          <a:p>
            <a:r>
              <a:rPr lang="sr-Latn-RS" b="1" dirty="0"/>
              <a:t>A</a:t>
            </a:r>
            <a:r>
              <a:rPr lang="sr-Latn-RS" dirty="0"/>
              <a:t> = pretnja željenom/značajnom odnosu ili vezi</a:t>
            </a:r>
          </a:p>
          <a:p>
            <a:r>
              <a:rPr lang="sr-Latn-RS" b="1" dirty="0"/>
              <a:t>B</a:t>
            </a:r>
            <a:r>
              <a:rPr lang="sr-Latn-RS" dirty="0"/>
              <a:t> = moram sprečiti! </a:t>
            </a:r>
            <a:endParaRPr lang="sr-Latn-RS" dirty="0">
              <a:solidFill>
                <a:srgbClr val="FF0000"/>
              </a:solidFill>
            </a:endParaRPr>
          </a:p>
          <a:p>
            <a:r>
              <a:rPr lang="sr-Latn-RS" b="1" dirty="0"/>
              <a:t>C (b)</a:t>
            </a:r>
            <a:r>
              <a:rPr lang="sr-Latn-RS" dirty="0"/>
              <a:t> =</a:t>
            </a:r>
            <a:r>
              <a:rPr lang="sr-Latn-RS" dirty="0">
                <a:solidFill>
                  <a:srgbClr val="FF0000"/>
                </a:solidFill>
              </a:rPr>
              <a:t> kontrola, prebacivanje, praćenje, </a:t>
            </a:r>
            <a:r>
              <a:rPr lang="sr-Latn-RS" dirty="0"/>
              <a:t>traženje potvrda, osveta, pasivna agresija </a:t>
            </a:r>
          </a:p>
          <a:p>
            <a:endParaRPr lang="sr-Latn-RS" dirty="0"/>
          </a:p>
          <a:p>
            <a:r>
              <a:rPr lang="sr-Latn-RS" dirty="0"/>
              <a:t>ZAVIST = neko je dobio (pre mene) to što ja više zaslužujem! nije fer! </a:t>
            </a:r>
          </a:p>
          <a:p>
            <a:r>
              <a:rPr lang="sr-Latn-RS" dirty="0"/>
              <a:t>zajedničko: TO JE MOJE! </a:t>
            </a:r>
          </a:p>
        </p:txBody>
      </p:sp>
      <p:pic>
        <p:nvPicPr>
          <p:cNvPr id="5" name="Picture Placeholder 24" descr="A compass on green background">
            <a:extLst>
              <a:ext uri="{FF2B5EF4-FFF2-40B4-BE49-F238E27FC236}">
                <a16:creationId xmlns:a16="http://schemas.microsoft.com/office/drawing/2014/main" xmlns="" id="{82C06F01-4DD8-4146-B268-C5AF1F5AD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6136" y="365125"/>
            <a:ext cx="3893493" cy="5880400"/>
          </a:xfrm>
          <a:prstGeom prst="rect">
            <a:avLst/>
          </a:prstGeom>
          <a:solidFill>
            <a:srgbClr val="F8C96D">
              <a:lumMod val="20000"/>
              <a:lumOff val="80000"/>
            </a:s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F4F8D46-69AE-4830-99DF-679F963EB973}"/>
              </a:ext>
            </a:extLst>
          </p:cNvPr>
          <p:cNvSpPr txBox="1"/>
          <p:nvPr/>
        </p:nvSpPr>
        <p:spPr>
          <a:xfrm>
            <a:off x="8020397" y="4571999"/>
            <a:ext cx="33334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zdrava ljubomora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daje slobodu bez doživljaja ugroženosti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mi ne posedujemo druge ljude!</a:t>
            </a:r>
          </a:p>
        </p:txBody>
      </p:sp>
    </p:spTree>
    <p:extLst>
      <p:ext uri="{BB962C8B-B14F-4D97-AF65-F5344CB8AC3E}">
        <p14:creationId xmlns:p14="http://schemas.microsoft.com/office/powerpoint/2010/main" val="295738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xmlns="" id="{F97ECFB5-356B-4B2F-857C-DF990F6873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7130" y="94456"/>
            <a:ext cx="10515600" cy="1325563"/>
          </a:xfrm>
        </p:spPr>
        <p:txBody>
          <a:bodyPr/>
          <a:lstStyle/>
          <a:p>
            <a:r>
              <a:rPr lang="hr-HR" altLang="en-US" sz="4000" b="1" dirty="0"/>
              <a:t>Primer ABC (sa korekcijom modela)</a:t>
            </a:r>
            <a:endParaRPr lang="en-US" altLang="en-US" sz="4000" b="1" dirty="0"/>
          </a:p>
        </p:txBody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xmlns="" id="{49DF4871-446D-4607-AD39-8AABD872F8E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2066925" cy="4525963"/>
          </a:xfrm>
        </p:spPr>
        <p:txBody>
          <a:bodyPr/>
          <a:lstStyle/>
          <a:p>
            <a:r>
              <a:rPr lang="hr-HR" altLang="en-US"/>
              <a:t>A</a:t>
            </a:r>
          </a:p>
          <a:p>
            <a:r>
              <a:rPr lang="hr-HR" altLang="en-US"/>
              <a:t>B</a:t>
            </a:r>
          </a:p>
          <a:p>
            <a:r>
              <a:rPr lang="hr-HR" altLang="en-US"/>
              <a:t>C</a:t>
            </a:r>
          </a:p>
          <a:p>
            <a:endParaRPr lang="hr-HR" altLang="en-US"/>
          </a:p>
          <a:p>
            <a:endParaRPr lang="en-US" altLang="en-US"/>
          </a:p>
        </p:txBody>
      </p:sp>
      <p:sp>
        <p:nvSpPr>
          <p:cNvPr id="101380" name="Rectangle 4">
            <a:extLst>
              <a:ext uri="{FF2B5EF4-FFF2-40B4-BE49-F238E27FC236}">
                <a16:creationId xmlns:a16="http://schemas.microsoft.com/office/drawing/2014/main" xmlns="" id="{27CF974D-BECE-4D7C-86FE-1F5039FFCE2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287838" y="1600200"/>
            <a:ext cx="5922962" cy="2838450"/>
          </a:xfrm>
        </p:spPr>
        <p:txBody>
          <a:bodyPr/>
          <a:lstStyle/>
          <a:p>
            <a:r>
              <a:rPr lang="sr-Latn-CS" altLang="en-US" sz="2000" dirty="0"/>
              <a:t>poslovna saradnica mog momka traži “poslovni” sastanak u 21 h u kafiću, hm</a:t>
            </a:r>
          </a:p>
          <a:p>
            <a:r>
              <a:rPr lang="sr-Latn-CS" altLang="en-US" sz="2400" dirty="0"/>
              <a:t>garant mu se “nabacuje”!</a:t>
            </a:r>
          </a:p>
          <a:p>
            <a:r>
              <a:rPr lang="sr-Latn-CS" altLang="en-US" sz="2400" dirty="0"/>
              <a:t>ljubomora</a:t>
            </a:r>
          </a:p>
        </p:txBody>
      </p:sp>
      <p:sp>
        <p:nvSpPr>
          <p:cNvPr id="101381" name="Line 5">
            <a:extLst>
              <a:ext uri="{FF2B5EF4-FFF2-40B4-BE49-F238E27FC236}">
                <a16:creationId xmlns:a16="http://schemas.microsoft.com/office/drawing/2014/main" xmlns="" id="{37E1318B-25B5-4C9D-A83D-EEB9F5A47EB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7350" y="1916113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1382" name="Line 6">
            <a:extLst>
              <a:ext uri="{FF2B5EF4-FFF2-40B4-BE49-F238E27FC236}">
                <a16:creationId xmlns:a16="http://schemas.microsoft.com/office/drawing/2014/main" xmlns="" id="{D0246C46-CC0B-4DC1-B1B1-F4E2D3AFE881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7350" y="2492375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1383" name="Line 7">
            <a:extLst>
              <a:ext uri="{FF2B5EF4-FFF2-40B4-BE49-F238E27FC236}">
                <a16:creationId xmlns:a16="http://schemas.microsoft.com/office/drawing/2014/main" xmlns="" id="{5B5BB2E9-6ADA-4779-AE24-00920B0F5C12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2852738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1384" name="Rectangle 8">
            <a:extLst>
              <a:ext uri="{FF2B5EF4-FFF2-40B4-BE49-F238E27FC236}">
                <a16:creationId xmlns:a16="http://schemas.microsoft.com/office/drawing/2014/main" xmlns="" id="{0754D68B-6A9F-4466-951C-381347728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3688" y="3382087"/>
            <a:ext cx="9915120" cy="3242206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hr-HR" altLang="en-US" sz="2000" dirty="0">
                <a:solidFill>
                  <a:srgbClr val="800000"/>
                </a:solidFill>
              </a:rPr>
              <a:t>A – sumnjam da se poslovna saradnica nabacuje mom momku (PRETNJA ŽELJENOM ODNOSU ILI VEZI)</a:t>
            </a:r>
          </a:p>
          <a:p>
            <a:r>
              <a:rPr lang="hr-HR" altLang="en-US" sz="2000" dirty="0">
                <a:solidFill>
                  <a:srgbClr val="800000"/>
                </a:solidFill>
              </a:rPr>
              <a:t>B – užasno!, ne mogu da podnesem rizik da moj momak “poklekne”; ne bih smela biti izložena riziku da neko kvari moju vezu i sl. , NIKO DRUGI NE SME IMATI ONO ŠTO JE MOJE</a:t>
            </a:r>
          </a:p>
          <a:p>
            <a:r>
              <a:rPr lang="hr-HR" altLang="en-US" sz="2000" dirty="0">
                <a:solidFill>
                  <a:srgbClr val="800000"/>
                </a:solidFill>
              </a:rPr>
              <a:t>C – ljubomora</a:t>
            </a:r>
          </a:p>
          <a:p>
            <a:r>
              <a:rPr lang="hr-HR" altLang="en-US" sz="2000" dirty="0">
                <a:solidFill>
                  <a:srgbClr val="800000"/>
                </a:solidFill>
              </a:rPr>
              <a:t>racionalna alternativa: procenjujem da je ova situacija rizična i ne sviđa mi se što se to dešava</a:t>
            </a:r>
          </a:p>
          <a:p>
            <a:r>
              <a:rPr lang="hr-HR" altLang="en-US" sz="2000" dirty="0">
                <a:solidFill>
                  <a:srgbClr val="800000"/>
                </a:solidFill>
              </a:rPr>
              <a:t>C – zabrinuta sam za odnos / mirnim tonom razgovaram sa momkom o toj situaciji</a:t>
            </a:r>
          </a:p>
          <a:p>
            <a:endParaRPr lang="en-US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13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13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 build="p"/>
      <p:bldP spid="10138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E78A6-2C6A-43E9-A8CF-036F3B05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/>
              <a:t>Bes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B44EFE-2F2D-4708-B62F-68B71DD3A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89" y="1690687"/>
            <a:ext cx="6485313" cy="4554837"/>
          </a:xfrm>
        </p:spPr>
        <p:txBody>
          <a:bodyPr>
            <a:normAutofit/>
          </a:bodyPr>
          <a:lstStyle/>
          <a:p>
            <a:r>
              <a:rPr lang="sr-Latn-RS" b="1" dirty="0"/>
              <a:t>A</a:t>
            </a:r>
            <a:r>
              <a:rPr lang="sr-Latn-RS" dirty="0"/>
              <a:t> = neko je prekršio pravila i vrednosti, prepreke ka cilju*</a:t>
            </a:r>
          </a:p>
          <a:p>
            <a:r>
              <a:rPr lang="sr-Latn-RS" b="1" dirty="0"/>
              <a:t>B</a:t>
            </a:r>
            <a:r>
              <a:rPr lang="sr-Latn-RS" dirty="0"/>
              <a:t> = XY to ne sme! XY je ....(etiketa)! moram sprečiti ili kazniti XY! </a:t>
            </a:r>
            <a:endParaRPr lang="sr-Latn-RS" dirty="0">
              <a:solidFill>
                <a:srgbClr val="FF0000"/>
              </a:solidFill>
            </a:endParaRPr>
          </a:p>
          <a:p>
            <a:r>
              <a:rPr lang="sr-Latn-RS" b="1" dirty="0"/>
              <a:t>C (b)</a:t>
            </a:r>
            <a:r>
              <a:rPr lang="sr-Latn-RS" dirty="0"/>
              <a:t> =</a:t>
            </a:r>
            <a:r>
              <a:rPr lang="sr-Latn-RS" dirty="0">
                <a:solidFill>
                  <a:srgbClr val="FF0000"/>
                </a:solidFill>
              </a:rPr>
              <a:t> agresivno i pasivno-agresivno ponašanje (durenje), </a:t>
            </a:r>
            <a:r>
              <a:rPr lang="sr-Latn-RS" dirty="0"/>
              <a:t>pomeranje agresije</a:t>
            </a:r>
          </a:p>
          <a:p>
            <a:pPr marL="0" indent="0">
              <a:buNone/>
            </a:pPr>
            <a:endParaRPr lang="sr-Latn-RS" dirty="0"/>
          </a:p>
        </p:txBody>
      </p:sp>
      <p:pic>
        <p:nvPicPr>
          <p:cNvPr id="5" name="Picture Placeholder 24" descr="A compass on green background">
            <a:extLst>
              <a:ext uri="{FF2B5EF4-FFF2-40B4-BE49-F238E27FC236}">
                <a16:creationId xmlns:a16="http://schemas.microsoft.com/office/drawing/2014/main" xmlns="" id="{82C06F01-4DD8-4146-B268-C5AF1F5AD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6136" y="365125"/>
            <a:ext cx="3893493" cy="5880400"/>
          </a:xfrm>
          <a:prstGeom prst="rect">
            <a:avLst/>
          </a:prstGeom>
          <a:solidFill>
            <a:srgbClr val="F8C96D">
              <a:lumMod val="20000"/>
              <a:lumOff val="80000"/>
            </a:srgb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C1D451-F027-46D5-A463-0DB6C485857A}"/>
              </a:ext>
            </a:extLst>
          </p:cNvPr>
          <p:cNvSpPr txBox="1"/>
          <p:nvPr/>
        </p:nvSpPr>
        <p:spPr>
          <a:xfrm>
            <a:off x="8089408" y="4536699"/>
            <a:ext cx="33334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nezadovoljstvo, zdravoljutnja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traži promenu ponašanja, asertivno komunicira, povlači se ako je promena nemoguća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05A181C-5E5B-44FB-9B26-51977CB4411E}"/>
              </a:ext>
            </a:extLst>
          </p:cNvPr>
          <p:cNvSpPr/>
          <p:nvPr/>
        </p:nvSpPr>
        <p:spPr>
          <a:xfrm>
            <a:off x="838200" y="5276027"/>
            <a:ext cx="62216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/>
              <a:t>udarac (nokaut) u EGO *</a:t>
            </a:r>
          </a:p>
        </p:txBody>
      </p:sp>
    </p:spTree>
    <p:extLst>
      <p:ext uri="{BB962C8B-B14F-4D97-AF65-F5344CB8AC3E}">
        <p14:creationId xmlns:p14="http://schemas.microsoft.com/office/powerpoint/2010/main" val="217297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D444500F-4D64-4867-85B7-6C53844F6D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l-SI" altLang="en-US" sz="4000" b="1" dirty="0"/>
              <a:t>Dežurna iracionalna uverenja kod   </a:t>
            </a:r>
            <a:r>
              <a:rPr lang="sr-Latn-RS" sz="6700" dirty="0">
                <a:solidFill>
                  <a:srgbClr val="FF0000"/>
                </a:solidFill>
                <a:latin typeface="Modern Love"/>
              </a:rPr>
              <a:t>BESnih</a:t>
            </a:r>
            <a:r>
              <a:rPr lang="sr-Latn-RS" sz="4000" dirty="0">
                <a:solidFill>
                  <a:srgbClr val="FFC000"/>
                </a:solidFill>
                <a:latin typeface="Modern Love"/>
              </a:rPr>
              <a:t/>
            </a:r>
            <a:br>
              <a:rPr lang="sr-Latn-RS" sz="4000" dirty="0">
                <a:solidFill>
                  <a:srgbClr val="FFC000"/>
                </a:solidFill>
                <a:latin typeface="Modern Love"/>
              </a:rPr>
            </a:br>
            <a:endParaRPr lang="en-US" altLang="en-US" sz="4000" b="1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7CDEA4F8-A3E5-4659-85AE-E64625B3036C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307571" y="1496291"/>
            <a:ext cx="5336771" cy="4680672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400" b="1" dirty="0"/>
          </a:p>
          <a:p>
            <a:pPr>
              <a:lnSpc>
                <a:spcPct val="80000"/>
              </a:lnSpc>
            </a:pPr>
            <a:r>
              <a:rPr lang="hr-HR" altLang="en-US" sz="3300" dirty="0"/>
              <a:t>Kognicije koje vode u bes</a:t>
            </a:r>
          </a:p>
          <a:p>
            <a:pPr marL="0" indent="0">
              <a:lnSpc>
                <a:spcPct val="80000"/>
              </a:lnSpc>
              <a:buNone/>
            </a:pPr>
            <a:endParaRPr lang="hr-HR" altLang="en-US" sz="3300" dirty="0"/>
          </a:p>
          <a:p>
            <a:pPr lvl="1">
              <a:lnSpc>
                <a:spcPct val="80000"/>
              </a:lnSpc>
            </a:pPr>
            <a:r>
              <a:rPr lang="hr-HR" altLang="en-US" sz="3300" dirty="0">
                <a:solidFill>
                  <a:srgbClr val="FF0000"/>
                </a:solidFill>
              </a:rPr>
              <a:t>definisanje Ispravnog i Pogrešnog </a:t>
            </a:r>
            <a:r>
              <a:rPr lang="hr-HR" altLang="en-US" sz="3300" dirty="0"/>
              <a:t>(moralisanje)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hr-HR" altLang="en-US" sz="3300" dirty="0"/>
          </a:p>
          <a:p>
            <a:pPr lvl="1">
              <a:lnSpc>
                <a:spcPct val="80000"/>
              </a:lnSpc>
            </a:pPr>
            <a:r>
              <a:rPr lang="hr-HR" altLang="en-US" sz="3300" dirty="0">
                <a:solidFill>
                  <a:srgbClr val="FF0000"/>
                </a:solidFill>
              </a:rPr>
              <a:t>apsolutno treba </a:t>
            </a:r>
            <a:r>
              <a:rPr lang="hr-HR" altLang="en-US" sz="3300" dirty="0"/>
              <a:t>("Treba da budeš drugačiji prema meni", "Nisi smela tako da postupiš")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hr-HR" altLang="en-US" sz="3300" dirty="0"/>
          </a:p>
          <a:p>
            <a:pPr lvl="1">
              <a:lnSpc>
                <a:spcPct val="80000"/>
              </a:lnSpc>
            </a:pPr>
            <a:r>
              <a:rPr lang="hr-HR" altLang="en-US" sz="3300" dirty="0"/>
              <a:t>užasavanje i </a:t>
            </a:r>
            <a:r>
              <a:rPr lang="hr-HR" altLang="en-US" sz="3300" dirty="0">
                <a:solidFill>
                  <a:srgbClr val="FF0000"/>
                </a:solidFill>
              </a:rPr>
              <a:t>proklinjanje</a:t>
            </a:r>
            <a:r>
              <a:rPr lang="hr-HR" altLang="en-US" sz="3300" dirty="0"/>
              <a:t>, </a:t>
            </a:r>
            <a:r>
              <a:rPr lang="hr-HR" altLang="en-US" sz="3300" dirty="0">
                <a:solidFill>
                  <a:srgbClr val="FF0000"/>
                </a:solidFill>
              </a:rPr>
              <a:t>etiketiranje </a:t>
            </a:r>
            <a:r>
              <a:rPr lang="hr-HR" altLang="en-US" sz="3300" dirty="0"/>
              <a:t>("Ti si đubre, zaslužuješ da budeš proklet")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hr-HR" alt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1FE9D077-672C-42B9-A36A-657D15CE0A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0513" y="2116570"/>
            <a:ext cx="5598622" cy="3228513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lični</a:t>
            </a:r>
            <a:r>
              <a:rPr lang="en-US" b="1" dirty="0">
                <a:solidFill>
                  <a:srgbClr val="FF0000"/>
                </a:solidFill>
              </a:rPr>
              <a:t> standard = </a:t>
            </a:r>
            <a:r>
              <a:rPr lang="en-US" b="1" dirty="0" err="1">
                <a:solidFill>
                  <a:srgbClr val="FF0000"/>
                </a:solidFill>
              </a:rPr>
              <a:t>opšti</a:t>
            </a:r>
            <a:r>
              <a:rPr lang="en-US" b="1" dirty="0">
                <a:solidFill>
                  <a:srgbClr val="FF0000"/>
                </a:solidFill>
              </a:rPr>
              <a:t> standard</a:t>
            </a:r>
            <a:endParaRPr lang="sr-Latn-RS" b="1" dirty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US" sz="2800" dirty="0"/>
              <a:t>A: dobra </a:t>
            </a:r>
            <a:r>
              <a:rPr lang="en-US" sz="2800" dirty="0" err="1"/>
              <a:t>drugarica</a:t>
            </a:r>
            <a:r>
              <a:rPr lang="en-US" sz="2800" dirty="0"/>
              <a:t> </a:t>
            </a:r>
            <a:r>
              <a:rPr lang="en-US" sz="2800" dirty="0" err="1"/>
              <a:t>nije</a:t>
            </a:r>
            <a:r>
              <a:rPr lang="en-US" sz="2800" dirty="0"/>
              <a:t> </a:t>
            </a:r>
            <a:r>
              <a:rPr lang="en-US" sz="2800" dirty="0" err="1"/>
              <a:t>došla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dogovoreni</a:t>
            </a:r>
            <a:r>
              <a:rPr lang="en-US" sz="2800" dirty="0"/>
              <a:t> </a:t>
            </a:r>
            <a:r>
              <a:rPr lang="en-US" sz="2800" dirty="0" err="1"/>
              <a:t>sastanak</a:t>
            </a:r>
            <a:r>
              <a:rPr lang="en-US" sz="2800" dirty="0"/>
              <a:t>, a </a:t>
            </a:r>
            <a:r>
              <a:rPr lang="en-US" sz="2800" dirty="0" err="1"/>
              <a:t>obećala</a:t>
            </a:r>
            <a:r>
              <a:rPr lang="en-US" sz="2800" dirty="0"/>
              <a:t> je</a:t>
            </a:r>
          </a:p>
          <a:p>
            <a:pPr lvl="1"/>
            <a:r>
              <a:rPr lang="en-US" sz="2800" dirty="0"/>
              <a:t>B: ja </a:t>
            </a:r>
            <a:r>
              <a:rPr lang="en-US" sz="2800" dirty="0" err="1"/>
              <a:t>uvek</a:t>
            </a:r>
            <a:r>
              <a:rPr lang="en-US" sz="2800" dirty="0"/>
              <a:t> </a:t>
            </a:r>
            <a:r>
              <a:rPr lang="en-US" sz="2800" dirty="0" err="1"/>
              <a:t>održim</a:t>
            </a:r>
            <a:r>
              <a:rPr lang="en-US" sz="2800" dirty="0"/>
              <a:t> </a:t>
            </a:r>
            <a:r>
              <a:rPr lang="en-US" sz="2800" dirty="0" err="1"/>
              <a:t>obećanje</a:t>
            </a:r>
            <a:r>
              <a:rPr lang="en-US" sz="2800" dirty="0"/>
              <a:t>, </a:t>
            </a:r>
            <a:r>
              <a:rPr lang="en-US" sz="2800" dirty="0" err="1"/>
              <a:t>kako</a:t>
            </a:r>
            <a:r>
              <a:rPr lang="en-US" sz="2800" dirty="0"/>
              <a:t> je </a:t>
            </a:r>
            <a:r>
              <a:rPr lang="en-US" sz="2800" dirty="0" err="1"/>
              <a:t>mogla</a:t>
            </a:r>
            <a:r>
              <a:rPr lang="en-US" sz="2800" dirty="0"/>
              <a:t> to da </a:t>
            </a:r>
            <a:r>
              <a:rPr lang="en-US" sz="2800" dirty="0" err="1"/>
              <a:t>uradi</a:t>
            </a:r>
            <a:r>
              <a:rPr lang="en-US" sz="2800" dirty="0"/>
              <a:t> (AKO JA MOGU, ONDA I ONA MORA)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B2D890-C338-4399-A4DB-E14BD7299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z="4800" b="1" dirty="0"/>
              <a:t>tri lica besa...</a:t>
            </a:r>
            <a:r>
              <a:rPr lang="sr-Latn-RS"/>
              <a:t/>
            </a:r>
            <a:br>
              <a:rPr lang="sr-Latn-RS"/>
            </a:br>
            <a:r>
              <a:rPr lang="sr-Latn-RS" sz="3200" b="1">
                <a:solidFill>
                  <a:srgbClr val="FF0000"/>
                </a:solidFill>
              </a:rPr>
              <a:t>u </a:t>
            </a:r>
            <a:r>
              <a:rPr lang="sr-Latn-RS" sz="3200" b="1" dirty="0">
                <a:solidFill>
                  <a:srgbClr val="FF0000"/>
                </a:solidFill>
              </a:rPr>
              <a:t>6 „Divljih priča“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Why tweens have explosive bursts of anger—and how to handle it">
            <a:extLst>
              <a:ext uri="{FF2B5EF4-FFF2-40B4-BE49-F238E27FC236}">
                <a16:creationId xmlns:a16="http://schemas.microsoft.com/office/drawing/2014/main" xmlns="" id="{A960C2CE-D764-42A0-ACB3-F51FF877D4BF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9712" y="4395799"/>
            <a:ext cx="2599942" cy="194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2D34E06-B5B1-4926-AFBF-0AE2B442E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29712" y="1915329"/>
            <a:ext cx="5884025" cy="4794686"/>
          </a:xfrm>
        </p:spPr>
        <p:txBody>
          <a:bodyPr>
            <a:normAutofit/>
          </a:bodyPr>
          <a:lstStyle/>
          <a:p>
            <a:r>
              <a:rPr lang="sr-Latn-RS" sz="3600" dirty="0"/>
              <a:t>osvetnički </a:t>
            </a:r>
          </a:p>
          <a:p>
            <a:r>
              <a:rPr lang="sr-Latn-RS" sz="3600" dirty="0"/>
              <a:t>pravednički</a:t>
            </a:r>
          </a:p>
          <a:p>
            <a:r>
              <a:rPr lang="sr-Latn-RS" sz="3600" dirty="0"/>
              <a:t>bespomoćni </a:t>
            </a:r>
            <a:endParaRPr lang="en-US" sz="3600" dirty="0"/>
          </a:p>
        </p:txBody>
      </p:sp>
      <p:pic>
        <p:nvPicPr>
          <p:cNvPr id="6" name="Picture 2" descr="Image gallery for Wild Tales - FilmAffinity">
            <a:extLst>
              <a:ext uri="{FF2B5EF4-FFF2-40B4-BE49-F238E27FC236}">
                <a16:creationId xmlns:a16="http://schemas.microsoft.com/office/drawing/2014/main" xmlns="" id="{ADC209A8-302A-4C0C-A791-0E0DF0BAF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26" y="1825625"/>
            <a:ext cx="3256438" cy="479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Ιστορίες για Αγρίους (Relatos Salvajes / Wild Tales, 2014) poster ...">
            <a:extLst>
              <a:ext uri="{FF2B5EF4-FFF2-40B4-BE49-F238E27FC236}">
                <a16:creationId xmlns:a16="http://schemas.microsoft.com/office/drawing/2014/main" xmlns="" id="{B9F6A3A7-BEFE-4E85-B013-A869E29AD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383" y="689956"/>
            <a:ext cx="3349191" cy="456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94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E16E962-F944-49A0-A107-B084760A0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767" y="1759123"/>
            <a:ext cx="7093506" cy="4351338"/>
          </a:xfrm>
        </p:spPr>
        <p:txBody>
          <a:bodyPr/>
          <a:lstStyle/>
          <a:p>
            <a:r>
              <a:rPr lang="sr-Latn-RS" sz="3200" dirty="0"/>
              <a:t>kako to izgleda? </a:t>
            </a:r>
          </a:p>
          <a:p>
            <a:r>
              <a:rPr lang="sr-Latn-RS" sz="3200" dirty="0"/>
              <a:t>šta je zapravo B? </a:t>
            </a:r>
          </a:p>
          <a:p>
            <a:r>
              <a:rPr lang="sr-Latn-RS" sz="3200" dirty="0"/>
              <a:t>povezanost sa osećanjem krivice i depresijom</a:t>
            </a:r>
          </a:p>
          <a:p>
            <a:pPr marL="0" indent="0">
              <a:buNone/>
            </a:pPr>
            <a:endParaRPr lang="sr-Latn-RS" dirty="0"/>
          </a:p>
          <a:p>
            <a:endParaRPr lang="sr-Latn-RS" dirty="0"/>
          </a:p>
          <a:p>
            <a:endParaRPr lang="en-US" dirty="0"/>
          </a:p>
        </p:txBody>
      </p:sp>
      <p:pic>
        <p:nvPicPr>
          <p:cNvPr id="3074" name="Picture 2" descr="Anger Management Christchurch | Winchester Counselling">
            <a:extLst>
              <a:ext uri="{FF2B5EF4-FFF2-40B4-BE49-F238E27FC236}">
                <a16:creationId xmlns:a16="http://schemas.microsoft.com/office/drawing/2014/main" xmlns="" id="{FF9CD1B0-9627-43EE-B6B8-7E7F7E442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726" y="1213023"/>
            <a:ext cx="4929507" cy="328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FE35699-6597-4507-810D-DA1698093D63}"/>
              </a:ext>
            </a:extLst>
          </p:cNvPr>
          <p:cNvSpPr/>
          <p:nvPr/>
        </p:nvSpPr>
        <p:spPr>
          <a:xfrm>
            <a:off x="665249" y="423641"/>
            <a:ext cx="45272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a bes na sebe? 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779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xmlns="" id="{CB79F94A-8F0B-499F-AFB1-0BA0FD3C83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r-HR" altLang="en-US" sz="4000" b="1" dirty="0"/>
              <a:t>Primer ABC</a:t>
            </a:r>
            <a:endParaRPr lang="en-US" altLang="en-US" sz="4000" b="1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xmlns="" id="{F3B44DE2-125E-4425-8AB9-B9D1FB7FB8A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2066925" cy="4525963"/>
          </a:xfrm>
        </p:spPr>
        <p:txBody>
          <a:bodyPr/>
          <a:lstStyle/>
          <a:p>
            <a:r>
              <a:rPr lang="hr-HR" altLang="en-US" dirty="0"/>
              <a:t>A</a:t>
            </a:r>
          </a:p>
          <a:p>
            <a:r>
              <a:rPr lang="hr-HR" altLang="en-US" dirty="0"/>
              <a:t>B</a:t>
            </a:r>
          </a:p>
          <a:p>
            <a:r>
              <a:rPr lang="hr-HR" altLang="en-US" dirty="0"/>
              <a:t>C</a:t>
            </a:r>
          </a:p>
          <a:p>
            <a:endParaRPr lang="hr-HR" altLang="en-US" dirty="0"/>
          </a:p>
          <a:p>
            <a:endParaRPr lang="en-US" altLang="en-US" dirty="0"/>
          </a:p>
        </p:txBody>
      </p:sp>
      <p:sp>
        <p:nvSpPr>
          <p:cNvPr id="40964" name="Rectangle 4">
            <a:extLst>
              <a:ext uri="{FF2B5EF4-FFF2-40B4-BE49-F238E27FC236}">
                <a16:creationId xmlns:a16="http://schemas.microsoft.com/office/drawing/2014/main" xmlns="" id="{F91CE33A-8CF6-485F-96DE-6953C9C5C76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346575" y="1656548"/>
            <a:ext cx="6776403" cy="1710107"/>
          </a:xfrm>
        </p:spPr>
        <p:txBody>
          <a:bodyPr>
            <a:normAutofit lnSpcReduction="10000"/>
          </a:bodyPr>
          <a:lstStyle/>
          <a:p>
            <a:r>
              <a:rPr lang="sr-Latn-CS" altLang="en-US" sz="2000" dirty="0"/>
              <a:t>umesto da učim, odgledala sam celu sezonu serije!</a:t>
            </a:r>
          </a:p>
          <a:p>
            <a:r>
              <a:rPr lang="sr-Latn-CS" altLang="en-US" sz="2000" dirty="0"/>
              <a:t>ja sam kreten, kako mislim da položim ispit?! budalo jedna! nema ništa od tebe! </a:t>
            </a:r>
          </a:p>
          <a:p>
            <a:r>
              <a:rPr lang="sr-Latn-CS" altLang="en-US" sz="2000" dirty="0"/>
              <a:t>bes </a:t>
            </a:r>
            <a:r>
              <a:rPr lang="sr-Latn-CS" altLang="en-US" sz="2000" dirty="0">
                <a:solidFill>
                  <a:srgbClr val="800000"/>
                </a:solidFill>
              </a:rPr>
              <a:t>(na sebe)</a:t>
            </a:r>
          </a:p>
          <a:p>
            <a:r>
              <a:rPr lang="sr-Latn-CS" altLang="en-US" sz="2000" dirty="0">
                <a:solidFill>
                  <a:srgbClr val="800000"/>
                </a:solidFill>
              </a:rPr>
              <a:t>bihejvioralno? (sutra ima da učiš ceo dan)</a:t>
            </a:r>
          </a:p>
        </p:txBody>
      </p:sp>
      <p:sp>
        <p:nvSpPr>
          <p:cNvPr id="40965" name="Line 5">
            <a:extLst>
              <a:ext uri="{FF2B5EF4-FFF2-40B4-BE49-F238E27FC236}">
                <a16:creationId xmlns:a16="http://schemas.microsoft.com/office/drawing/2014/main" xmlns="" id="{55E14D97-A75C-4F37-B7AF-F6ABE8E217EC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7350" y="1916113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40966" name="Line 6">
            <a:extLst>
              <a:ext uri="{FF2B5EF4-FFF2-40B4-BE49-F238E27FC236}">
                <a16:creationId xmlns:a16="http://schemas.microsoft.com/office/drawing/2014/main" xmlns="" id="{61BE7D41-9C6A-4959-B64E-73C61AF7C4FA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2276475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40967" name="Line 7">
            <a:extLst>
              <a:ext uri="{FF2B5EF4-FFF2-40B4-BE49-F238E27FC236}">
                <a16:creationId xmlns:a16="http://schemas.microsoft.com/office/drawing/2014/main" xmlns="" id="{31EC772A-3A73-44E1-95CB-E36E9987AEBE}"/>
              </a:ext>
            </a:extLst>
          </p:cNvPr>
          <p:cNvSpPr>
            <a:spLocks noChangeShapeType="1"/>
          </p:cNvSpPr>
          <p:nvPr/>
        </p:nvSpPr>
        <p:spPr bwMode="auto">
          <a:xfrm>
            <a:off x="2992436" y="2996738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40968" name="Rectangle 8">
            <a:extLst>
              <a:ext uri="{FF2B5EF4-FFF2-40B4-BE49-F238E27FC236}">
                <a16:creationId xmlns:a16="http://schemas.microsoft.com/office/drawing/2014/main" xmlns="" id="{AE9EF4BE-F459-40D5-A6DB-2BE72F25A2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5169" y="3366656"/>
            <a:ext cx="11128779" cy="319332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hr-HR" altLang="en-US" sz="1800" b="1" dirty="0">
              <a:solidFill>
                <a:srgbClr val="800000"/>
              </a:solidFill>
            </a:endParaRPr>
          </a:p>
          <a:p>
            <a:pPr eaLnBrk="1" hangingPunct="1"/>
            <a:r>
              <a:rPr lang="hr-HR" altLang="en-US" sz="1800" b="1" dirty="0">
                <a:solidFill>
                  <a:srgbClr val="800000"/>
                </a:solidFill>
              </a:rPr>
              <a:t>“BES NA SEBE” I NJEGOVE SPECIFIČNOSTI</a:t>
            </a:r>
          </a:p>
          <a:p>
            <a:pPr marL="0" indent="0" eaLnBrk="1" hangingPunct="1">
              <a:buNone/>
            </a:pPr>
            <a:endParaRPr lang="hr-HR" altLang="en-US" sz="1800" b="1" dirty="0">
              <a:solidFill>
                <a:srgbClr val="800000"/>
              </a:solidFill>
            </a:endParaRPr>
          </a:p>
          <a:p>
            <a:pPr eaLnBrk="1" hangingPunct="1"/>
            <a:r>
              <a:rPr lang="hr-HR" altLang="en-US" sz="1800" b="1" dirty="0">
                <a:solidFill>
                  <a:srgbClr val="800000"/>
                </a:solidFill>
              </a:rPr>
              <a:t>po pravilu, posledica je zahteva u odnosu na sebe da se ponašamo ispravno, a ako ne - onda se osuđujemo (etiketiramo)</a:t>
            </a:r>
          </a:p>
          <a:p>
            <a:pPr eaLnBrk="1" hangingPunct="1"/>
            <a:r>
              <a:rPr lang="hr-HR" altLang="en-US" sz="1800" b="1" dirty="0">
                <a:solidFill>
                  <a:srgbClr val="800000"/>
                </a:solidFill>
              </a:rPr>
              <a:t>kod normalnih osoba “bes na sebe” kratko traje i rezultira odlukom da ćemo se u budućnosti ponašati drugačije (ima konstruktivne, motivišuće osobenosti) </a:t>
            </a:r>
          </a:p>
          <a:p>
            <a:pPr eaLnBrk="1" hangingPunct="1"/>
            <a:r>
              <a:rPr lang="hr-HR" altLang="en-US" sz="1800" b="1" dirty="0">
                <a:solidFill>
                  <a:srgbClr val="800000"/>
                </a:solidFill>
              </a:rPr>
              <a:t>kod patološki izmenjenih osoba bes na sebe je uvod u osećanje krivice, depresiju i vodi ka samomržnji i autodestruktivnim ponašanjima (npr. samopovređivanje, samokažnjavanje i sl.)</a:t>
            </a:r>
          </a:p>
          <a:p>
            <a:pPr eaLnBrk="1" hangingPunct="1"/>
            <a:endParaRPr lang="hr-HR" altLang="en-US" sz="1800" b="1" dirty="0">
              <a:solidFill>
                <a:srgbClr val="800000"/>
              </a:solidFill>
            </a:endParaRPr>
          </a:p>
          <a:p>
            <a:pPr eaLnBrk="1" hangingPunct="1"/>
            <a:endParaRPr lang="en-US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uild="p"/>
      <p:bldP spid="4096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7E78A6-2C6A-43E9-A8CF-036F3B05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/>
              <a:t>Povređenost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B44EFE-2F2D-4708-B62F-68B71DD3A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89" y="1690687"/>
            <a:ext cx="6485313" cy="4554837"/>
          </a:xfrm>
        </p:spPr>
        <p:txBody>
          <a:bodyPr>
            <a:normAutofit lnSpcReduction="10000"/>
          </a:bodyPr>
          <a:lstStyle/>
          <a:p>
            <a:r>
              <a:rPr lang="sr-Latn-RS" b="1" dirty="0"/>
              <a:t>A</a:t>
            </a:r>
            <a:r>
              <a:rPr lang="sr-Latn-RS" dirty="0"/>
              <a:t> = </a:t>
            </a:r>
            <a:r>
              <a:rPr lang="pl-PL" dirty="0"/>
              <a:t>nepravda počinjena od strane druge osobe (maltretman)</a:t>
            </a:r>
          </a:p>
          <a:p>
            <a:pPr marL="0" indent="0">
              <a:buNone/>
            </a:pPr>
            <a:endParaRPr lang="pl-PL" dirty="0"/>
          </a:p>
          <a:p>
            <a:r>
              <a:rPr lang="sr-Latn-RS" b="1" dirty="0"/>
              <a:t>B</a:t>
            </a:r>
            <a:r>
              <a:rPr lang="sr-Latn-RS" dirty="0"/>
              <a:t> = nisi smeo tako da se ponašaš...</a:t>
            </a:r>
          </a:p>
          <a:p>
            <a:pPr lvl="1"/>
            <a:r>
              <a:rPr lang="sr-Latn-RS" dirty="0"/>
              <a:t>jer ja to ne zaslužujem!</a:t>
            </a:r>
          </a:p>
          <a:p>
            <a:pPr lvl="1"/>
            <a:r>
              <a:rPr lang="sr-Latn-RS" dirty="0"/>
              <a:t>jer to nije FER prema meni! </a:t>
            </a:r>
          </a:p>
          <a:p>
            <a:pPr marL="457200" lvl="1" indent="0">
              <a:buNone/>
            </a:pPr>
            <a:endParaRPr lang="sr-Latn-RS" dirty="0"/>
          </a:p>
          <a:p>
            <a:r>
              <a:rPr lang="sr-Latn-RS" b="1" dirty="0"/>
              <a:t>C (b)</a:t>
            </a:r>
            <a:r>
              <a:rPr lang="sr-Latn-RS" dirty="0"/>
              <a:t> =</a:t>
            </a:r>
            <a:r>
              <a:rPr lang="sr-Latn-RS" dirty="0">
                <a:solidFill>
                  <a:srgbClr val="FF0000"/>
                </a:solidFill>
              </a:rPr>
              <a:t> prekid komunikacije*, </a:t>
            </a:r>
            <a:r>
              <a:rPr lang="sr-Latn-RS" dirty="0"/>
              <a:t>pasivno agresivno ponašanje, kritika, povlačenje</a:t>
            </a:r>
          </a:p>
          <a:p>
            <a:endParaRPr lang="sr-Latn-RS" dirty="0"/>
          </a:p>
          <a:p>
            <a:r>
              <a:rPr lang="sr-Latn-RS" dirty="0"/>
              <a:t>„zarazna povređenost“... jednom kada...</a:t>
            </a:r>
          </a:p>
        </p:txBody>
      </p:sp>
      <p:pic>
        <p:nvPicPr>
          <p:cNvPr id="5" name="Picture Placeholder 24" descr="A compass on green background">
            <a:extLst>
              <a:ext uri="{FF2B5EF4-FFF2-40B4-BE49-F238E27FC236}">
                <a16:creationId xmlns:a16="http://schemas.microsoft.com/office/drawing/2014/main" xmlns="" id="{82C06F01-4DD8-4146-B268-C5AF1F5AD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6136" y="365125"/>
            <a:ext cx="3893493" cy="5880400"/>
          </a:xfrm>
          <a:prstGeom prst="rect">
            <a:avLst/>
          </a:prstGeom>
          <a:solidFill>
            <a:srgbClr val="F8C96D">
              <a:lumMod val="20000"/>
              <a:lumOff val="80000"/>
            </a:s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F4F8D46-69AE-4830-99DF-679F963EB973}"/>
              </a:ext>
            </a:extLst>
          </p:cNvPr>
          <p:cNvSpPr txBox="1"/>
          <p:nvPr/>
        </p:nvSpPr>
        <p:spPr>
          <a:xfrm>
            <a:off x="8020397" y="4829694"/>
            <a:ext cx="33334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tuga, razočaranost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>
                <a:solidFill>
                  <a:schemeClr val="bg1"/>
                </a:solidFill>
              </a:rPr>
              <a:t>saopštava otvoreno svoja osećanja, ukazuje drugoj osobi</a:t>
            </a:r>
          </a:p>
        </p:txBody>
      </p:sp>
    </p:spTree>
    <p:extLst>
      <p:ext uri="{BB962C8B-B14F-4D97-AF65-F5344CB8AC3E}">
        <p14:creationId xmlns:p14="http://schemas.microsoft.com/office/powerpoint/2010/main" val="6298313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xmlns="" id="{07BA0818-BBF0-4187-AD8C-1582B245DD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CS" altLang="en-US" b="1" dirty="0"/>
              <a:t>Identifikovanje C(e)</a:t>
            </a:r>
            <a:br>
              <a:rPr lang="sr-Latn-CS" altLang="en-US" b="1" dirty="0"/>
            </a:br>
            <a:r>
              <a:rPr lang="sr-Latn-CS" altLang="en-US" b="1" dirty="0"/>
              <a:t>Kako znamo kako se klijent oseća?</a:t>
            </a:r>
            <a:endParaRPr lang="en-US" altLang="en-US" b="1" dirty="0"/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xmlns="" id="{630EA065-9A50-4986-B131-BEA31DF294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sr-Latn-CS" altLang="en-US" sz="2800" dirty="0"/>
              <a:t>o prisustvu određene emocije zaključujemo:</a:t>
            </a:r>
          </a:p>
          <a:p>
            <a:pPr lvl="1">
              <a:lnSpc>
                <a:spcPct val="90000"/>
              </a:lnSpc>
            </a:pPr>
            <a:r>
              <a:rPr lang="sr-Latn-CS" altLang="en-US" sz="2400" dirty="0"/>
              <a:t>koristeći pokazatelje u klijentovom ponašanju</a:t>
            </a:r>
          </a:p>
          <a:p>
            <a:pPr lvl="1">
              <a:lnSpc>
                <a:spcPct val="90000"/>
              </a:lnSpc>
            </a:pPr>
            <a:r>
              <a:rPr lang="sr-Latn-CS" altLang="en-US" sz="2400" dirty="0">
                <a:solidFill>
                  <a:srgbClr val="FF0000"/>
                </a:solidFill>
              </a:rPr>
              <a:t>na osnovu poznavanja tipičnih emocionalnih konsenkvenci</a:t>
            </a:r>
          </a:p>
          <a:p>
            <a:pPr lvl="1">
              <a:lnSpc>
                <a:spcPct val="90000"/>
              </a:lnSpc>
            </a:pPr>
            <a:r>
              <a:rPr lang="sr-Latn-CS" altLang="en-US" sz="2400" dirty="0"/>
              <a:t>dedukujemo iz teorije tj. ako poznajemo klijentov sistem uverenja zaključujemo o emociji</a:t>
            </a:r>
          </a:p>
          <a:p>
            <a:pPr>
              <a:lnSpc>
                <a:spcPct val="90000"/>
              </a:lnSpc>
            </a:pPr>
            <a:r>
              <a:rPr lang="sr-Latn-CS" altLang="en-US" sz="2800" dirty="0"/>
              <a:t>iskusni terapeuti koriste svoje iskustvo i </a:t>
            </a:r>
            <a:r>
              <a:rPr lang="sr-Latn-CS" altLang="en-US" sz="2800" b="1" dirty="0">
                <a:solidFill>
                  <a:srgbClr val="FF0000"/>
                </a:solidFill>
              </a:rPr>
              <a:t>poznavanje dinamike emocija</a:t>
            </a:r>
          </a:p>
          <a:p>
            <a:r>
              <a:rPr lang="sr-Latn-CS" altLang="en-US" sz="2800" b="1" u="sng" dirty="0">
                <a:solidFill>
                  <a:srgbClr val="FF0000"/>
                </a:solidFill>
              </a:rPr>
              <a:t>KO PITA NE SKITA! </a:t>
            </a:r>
          </a:p>
          <a:p>
            <a:r>
              <a:rPr lang="sr-Latn-CS" altLang="en-US" u="sng" dirty="0"/>
              <a:t>intiutivno podrazumevanje o kojoj se emociji radi je štetno i ometa terapijski rad!</a:t>
            </a:r>
          </a:p>
          <a:p>
            <a:pPr>
              <a:lnSpc>
                <a:spcPct val="90000"/>
              </a:lnSpc>
            </a:pPr>
            <a:endParaRPr lang="en-US" altLang="en-US" sz="28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>
            <a:extLst>
              <a:ext uri="{FF2B5EF4-FFF2-40B4-BE49-F238E27FC236}">
                <a16:creationId xmlns:a16="http://schemas.microsoft.com/office/drawing/2014/main" xmlns="" id="{C797F033-F696-49C0-837F-4B19607A17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r-Latn-CS" altLang="en-US" sz="4000" dirty="0"/>
              <a:t>Problemi u identifikovanju emocija</a:t>
            </a:r>
            <a:br>
              <a:rPr lang="sr-Latn-CS" altLang="en-US" sz="4000" dirty="0"/>
            </a:br>
            <a:r>
              <a:rPr lang="sr-Latn-CS" altLang="en-US" sz="3600" dirty="0">
                <a:solidFill>
                  <a:srgbClr val="FF0000"/>
                </a:solidFill>
              </a:rPr>
              <a:t>u terapijskoj praksi</a:t>
            </a:r>
            <a:endParaRPr lang="sr-Latn-CS" altLang="en-US" sz="4000" dirty="0"/>
          </a:p>
        </p:txBody>
      </p:sp>
      <p:sp>
        <p:nvSpPr>
          <p:cNvPr id="212995" name="Rectangle 3">
            <a:extLst>
              <a:ext uri="{FF2B5EF4-FFF2-40B4-BE49-F238E27FC236}">
                <a16:creationId xmlns:a16="http://schemas.microsoft.com/office/drawing/2014/main" xmlns="" id="{2A3FE3F2-57E8-4B14-AF44-55F497EE1F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97163" y="1981200"/>
            <a:ext cx="7772400" cy="4687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r-Latn-CS" altLang="en-US" sz="2400" u="sng" dirty="0"/>
              <a:t>brkanje osećanja i uverenja 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PRIMER: “osećao sam se glupo, prevareno, kao poslednja budala”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STRATEGIJA: jasno definišemo emociju uz pomoć klijenta</a:t>
            </a:r>
          </a:p>
          <a:p>
            <a:pPr>
              <a:lnSpc>
                <a:spcPct val="90000"/>
              </a:lnSpc>
            </a:pPr>
            <a:r>
              <a:rPr lang="sr-Latn-CS" altLang="en-US" sz="2400" u="sng" dirty="0"/>
              <a:t>greške u prepoznavanju ili imenovanju emocije 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PRIMER: klijent koju tugu (čak i bes!) proglašava depresijom, pogrešno imenovanje emocije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STRATEGIJE: podučavanje, provera značenja, dnevnik, dovršavanje rečenica</a:t>
            </a:r>
          </a:p>
          <a:p>
            <a:pPr>
              <a:lnSpc>
                <a:spcPct val="90000"/>
              </a:lnSpc>
            </a:pPr>
            <a:r>
              <a:rPr lang="sr-Latn-CS" altLang="en-US" sz="2400" u="sng" dirty="0"/>
              <a:t>dihotomno mišljenje – “sve ili ništa” osećanja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PRIMER: ljut kao ris – „cool“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STRATEGIJE: raditi na emocionalnom rečniku klijenta (npr. dnevnik)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2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2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2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2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2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2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2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2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2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2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2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2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12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2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2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xmlns="" id="{64607B83-B33C-4A30-998A-E2BB15253E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r-Latn-CS" altLang="en-US" sz="4000" dirty="0"/>
              <a:t>Problemi u identifikovanju emocija</a:t>
            </a:r>
            <a:br>
              <a:rPr lang="sr-Latn-CS" altLang="en-US" sz="4000" dirty="0"/>
            </a:br>
            <a:r>
              <a:rPr lang="sr-Latn-CS" altLang="en-US" sz="3600" dirty="0">
                <a:solidFill>
                  <a:srgbClr val="FF0000"/>
                </a:solidFill>
              </a:rPr>
              <a:t>u terapijskoj praksi</a:t>
            </a:r>
            <a:endParaRPr lang="en-US" altLang="en-US" sz="3600" dirty="0">
              <a:solidFill>
                <a:srgbClr val="FF0000"/>
              </a:solidFill>
            </a:endParaRPr>
          </a:p>
        </p:txBody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xmlns="" id="{BEEF6C8A-E9F8-4193-8A2A-C5AD5B4462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09800" y="2224146"/>
            <a:ext cx="7772400" cy="50403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r-Latn-CS" altLang="en-US" sz="2400" u="sng" dirty="0"/>
              <a:t>kada se klijent stidi ili oseća krivim 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PRIMERI: osećanje zavisti u odnosu na bližnje, odsustvo privrženosti detetu (različiti oblici socijalno-nepoželjnih ponašanja) 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STRATEGIJA: demonstrirati bezuslovno prihvatanje klijenta</a:t>
            </a:r>
          </a:p>
          <a:p>
            <a:pPr>
              <a:lnSpc>
                <a:spcPct val="90000"/>
              </a:lnSpc>
            </a:pPr>
            <a:r>
              <a:rPr lang="sr-Latn-CS" altLang="en-US" sz="2400" u="sng" dirty="0"/>
              <a:t>izbegavanje afektivnih stanja</a:t>
            </a:r>
            <a:r>
              <a:rPr lang="sr-Latn-CS" altLang="en-US" sz="2400" dirty="0"/>
              <a:t> </a:t>
            </a:r>
          </a:p>
          <a:p>
            <a:pPr lvl="1"/>
            <a:r>
              <a:rPr lang="sr-Latn-CS" altLang="en-US" sz="2000" dirty="0"/>
              <a:t>PRIMER: anksiozni klijent koji odbija da radi izlaganje, depresivni klijent koji ne želi da se rasplače tokom seanse</a:t>
            </a:r>
          </a:p>
          <a:p>
            <a:pPr lvl="1">
              <a:lnSpc>
                <a:spcPct val="90000"/>
              </a:lnSpc>
            </a:pPr>
            <a:r>
              <a:rPr lang="sr-Latn-CS" altLang="en-US" sz="2000" dirty="0"/>
              <a:t>STRATEGIJA: neprijatno je ali ne i nepodnošljivo (rešavamo kao problem LFT)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5">
            <a:extLst>
              <a:ext uri="{FF2B5EF4-FFF2-40B4-BE49-F238E27FC236}">
                <a16:creationId xmlns:a16="http://schemas.microsoft.com/office/drawing/2014/main" xmlns="" id="{0B687A66-30B2-4A4B-9ED6-ADC3C64885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r-Latn-CS" altLang="en-US" dirty="0"/>
              <a:t>Vaša pitanja, komentari?</a:t>
            </a:r>
          </a:p>
        </p:txBody>
      </p:sp>
      <p:pic>
        <p:nvPicPr>
          <p:cNvPr id="113668" name="Picture 4" descr="time-for-feedback_shutterstock">
            <a:extLst>
              <a:ext uri="{FF2B5EF4-FFF2-40B4-BE49-F238E27FC236}">
                <a16:creationId xmlns:a16="http://schemas.microsoft.com/office/drawing/2014/main" xmlns="" id="{59EEDC6E-54D6-4F5B-AC6D-DAED11E33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676401"/>
            <a:ext cx="4038600" cy="4430713"/>
          </a:xfrm>
          <a:prstGeom prst="rect">
            <a:avLst/>
          </a:prstGeom>
          <a:noFill/>
          <a:ln w="38100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669" name="Picture 8" descr="MPj04387780000[1]">
            <a:extLst>
              <a:ext uri="{FF2B5EF4-FFF2-40B4-BE49-F238E27FC236}">
                <a16:creationId xmlns:a16="http://schemas.microsoft.com/office/drawing/2014/main" xmlns="" id="{84630F12-2DCF-407A-890D-1C0568627EC3}"/>
              </a:ext>
            </a:extLst>
          </p:cNvPr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1200" y="1676400"/>
            <a:ext cx="4038600" cy="4419600"/>
          </a:xfr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Poster 01. Milestone 07">
      <a:dk1>
        <a:sysClr val="windowText" lastClr="000000"/>
      </a:dk1>
      <a:lt1>
        <a:sysClr val="window" lastClr="FFFFFF"/>
      </a:lt1>
      <a:dk2>
        <a:srgbClr val="58E5A2"/>
      </a:dk2>
      <a:lt2>
        <a:srgbClr val="F8C96D"/>
      </a:lt2>
      <a:accent1>
        <a:srgbClr val="071A1C"/>
      </a:accent1>
      <a:accent2>
        <a:srgbClr val="C50089"/>
      </a:accent2>
      <a:accent3>
        <a:srgbClr val="EFBC36"/>
      </a:accent3>
      <a:accent4>
        <a:srgbClr val="A67C52"/>
      </a:accent4>
      <a:accent5>
        <a:srgbClr val="5046BB"/>
      </a:accent5>
      <a:accent6>
        <a:srgbClr val="29ABE2"/>
      </a:accent6>
      <a:hlink>
        <a:srgbClr val="F8C96D"/>
      </a:hlink>
      <a:folHlink>
        <a:srgbClr val="F8C96D"/>
      </a:folHlink>
    </a:clrScheme>
    <a:fontScheme name="Poster 01. Milestone 07">
      <a:majorFont>
        <a:latin typeface="Posterama"/>
        <a:ea typeface=""/>
        <a:cs typeface=""/>
      </a:majorFont>
      <a:minorFont>
        <a:latin typeface="Modern Lov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ducational Quotes Poster_Win32_MO-v2" id="{55B6DC8C-20D5-45AA-9CF9-72ACA73738A8}" vid="{DB3E65E9-05B3-45EA-9C68-7BB4859673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11337</TotalTime>
  <Words>1950</Words>
  <Application>Microsoft Office PowerPoint</Application>
  <PresentationFormat>Widescreen</PresentationFormat>
  <Paragraphs>335</Paragraphs>
  <Slides>36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7" baseType="lpstr">
      <vt:lpstr>Arial Unicode MS</vt:lpstr>
      <vt:lpstr>Arial</vt:lpstr>
      <vt:lpstr>Calibri</vt:lpstr>
      <vt:lpstr>Calibri Light</vt:lpstr>
      <vt:lpstr>Microsoft Sans Serif</vt:lpstr>
      <vt:lpstr>Modern Love</vt:lpstr>
      <vt:lpstr>Posterama</vt:lpstr>
      <vt:lpstr>Times New Roman</vt:lpstr>
      <vt:lpstr>Wingdings</vt:lpstr>
      <vt:lpstr>Office Theme</vt:lpstr>
      <vt:lpstr>1_Office Theme</vt:lpstr>
      <vt:lpstr> DINAMIKA  EMOCIJA </vt:lpstr>
      <vt:lpstr>DINAMIKA  EMOCIJA </vt:lpstr>
      <vt:lpstr>PowerPoint Presentation</vt:lpstr>
      <vt:lpstr>Vrednosti i ABC model</vt:lpstr>
      <vt:lpstr>Koncept mentalnog zdravlja u REBT</vt:lpstr>
      <vt:lpstr>PowerPoint Presentation</vt:lpstr>
      <vt:lpstr>Emocije prema teoriji REBT</vt:lpstr>
      <vt:lpstr>“zdrave” i „nezdrave“ NEGATIVNE EMOCIJE</vt:lpstr>
      <vt:lpstr>ZDRAVE NEGATIVNE EMOCIJE</vt:lpstr>
      <vt:lpstr>TERAPIJSKI PRISTUP ZDRAVIM NEGATIVNIM EMOCIJAMA</vt:lpstr>
      <vt:lpstr>Anksioznost </vt:lpstr>
      <vt:lpstr>telesni simptomi anksioznosti napomena: (ne)tolerisanje simptoma čest razlog za „problem oko problema“</vt:lpstr>
      <vt:lpstr>“Recept za tremu”</vt:lpstr>
      <vt:lpstr>Identifikovanje uverenja za specifične emocije </vt:lpstr>
      <vt:lpstr>Anksioznost je...</vt:lpstr>
      <vt:lpstr>Kako nastaje?</vt:lpstr>
      <vt:lpstr>PowerPoint Presentation</vt:lpstr>
      <vt:lpstr>ilustracija vezana za domaći zadatak</vt:lpstr>
      <vt:lpstr>Depresivnost </vt:lpstr>
      <vt:lpstr>Osećanje krivice </vt:lpstr>
      <vt:lpstr>primer: osećanje krivice</vt:lpstr>
      <vt:lpstr>Identifikovanje uverenja za specifične emocije </vt:lpstr>
      <vt:lpstr>Stid</vt:lpstr>
      <vt:lpstr>ABC primer sa stidom (otkrijte grešku)</vt:lpstr>
      <vt:lpstr>Ljubomora &amp; zavist  </vt:lpstr>
      <vt:lpstr>Primer ABC (sa korekcijom modela)</vt:lpstr>
      <vt:lpstr>Bes </vt:lpstr>
      <vt:lpstr>Dežurna iracionalna uverenja kod   BESnih </vt:lpstr>
      <vt:lpstr>tri lica besa... u 6 „Divljih priča“ </vt:lpstr>
      <vt:lpstr>PowerPoint Presentation</vt:lpstr>
      <vt:lpstr>Primer ABC</vt:lpstr>
      <vt:lpstr>Povređenost </vt:lpstr>
      <vt:lpstr>Identifikovanje C(e) Kako znamo kako se klijent oseća?</vt:lpstr>
      <vt:lpstr>Problemi u identifikovanju emocija u terapijskoj praksi</vt:lpstr>
      <vt:lpstr>Problemi u identifikovanju emocija u terapijskoj praksi</vt:lpstr>
      <vt:lpstr>Vaša pitanja, komentari?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Snezana</dc:creator>
  <cp:lastModifiedBy>Snezana</cp:lastModifiedBy>
  <cp:revision>64</cp:revision>
  <dcterms:created xsi:type="dcterms:W3CDTF">2020-05-04T12:02:41Z</dcterms:created>
  <dcterms:modified xsi:type="dcterms:W3CDTF">2022-04-29T08:53:25Z</dcterms:modified>
</cp:coreProperties>
</file>